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media/media1.gif" ContentType="video/unknown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9144000" cy="6858000"/>
  <p:notesSz cx="6858000" cy="9144000"/>
  <p:defaultTextStyle>
    <a:lvl1pPr>
      <a:defRPr>
        <a:latin typeface="Calibri"/>
        <a:ea typeface="Calibri"/>
        <a:cs typeface="Calibri"/>
        <a:sym typeface="Calibri"/>
      </a:defRPr>
    </a:lvl1pPr>
    <a:lvl2pPr indent="457200">
      <a:defRPr>
        <a:latin typeface="Calibri"/>
        <a:ea typeface="Calibri"/>
        <a:cs typeface="Calibri"/>
        <a:sym typeface="Calibri"/>
      </a:defRPr>
    </a:lvl2pPr>
    <a:lvl3pPr indent="914400">
      <a:defRPr>
        <a:latin typeface="Calibri"/>
        <a:ea typeface="Calibri"/>
        <a:cs typeface="Calibri"/>
        <a:sym typeface="Calibri"/>
      </a:defRPr>
    </a:lvl3pPr>
    <a:lvl4pPr indent="1371600">
      <a:defRPr>
        <a:latin typeface="Calibri"/>
        <a:ea typeface="Calibri"/>
        <a:cs typeface="Calibri"/>
        <a:sym typeface="Calibri"/>
      </a:defRPr>
    </a:lvl4pPr>
    <a:lvl5pPr indent="1828800">
      <a:defRPr>
        <a:latin typeface="Calibri"/>
        <a:ea typeface="Calibri"/>
        <a:cs typeface="Calibri"/>
        <a:sym typeface="Calibri"/>
      </a:defRPr>
    </a:lvl5pPr>
    <a:lvl6pPr indent="2286000">
      <a:defRPr>
        <a:latin typeface="Calibri"/>
        <a:ea typeface="Calibri"/>
        <a:cs typeface="Calibri"/>
        <a:sym typeface="Calibri"/>
      </a:defRPr>
    </a:lvl6pPr>
    <a:lvl7pPr indent="2743200">
      <a:defRPr>
        <a:latin typeface="Calibri"/>
        <a:ea typeface="Calibri"/>
        <a:cs typeface="Calibri"/>
        <a:sym typeface="Calibri"/>
      </a:defRPr>
    </a:lvl7pPr>
    <a:lvl8pPr indent="3200400">
      <a:defRPr>
        <a:latin typeface="Calibri"/>
        <a:ea typeface="Calibri"/>
        <a:cs typeface="Calibri"/>
        <a:sym typeface="Calibri"/>
      </a:defRPr>
    </a:lvl8pPr>
    <a:lvl9pPr indent="3657600">
      <a:defRPr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EF3"/>
          </a:solidFill>
        </a:fill>
      </a:tcStyle>
    </a:wholeTbl>
    <a:band2H>
      <a:tcTxStyle b="def" i="def"/>
      <a:tcStyle>
        <a:tcBdr/>
        <a:fill>
          <a:solidFill>
            <a:srgbClr val="E6EFF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9EDF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9ED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9EDF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4CACF"/>
          </a:solidFill>
        </a:fill>
      </a:tcStyle>
    </a:wholeTbl>
    <a:band2H>
      <a:tcTxStyle b="def" i="def"/>
      <a:tcStyle>
        <a:tcBdr/>
        <a:fill>
          <a:solidFill>
            <a:srgbClr val="FAE6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2025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2025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20250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3F3F3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BBBBB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BBBBB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BBBBB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9EDF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9EDF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/>
        </p:nvSpPr>
        <p:spPr>
          <a:xfrm>
            <a:off x="0" y="0"/>
            <a:ext cx="9144000" cy="1224000"/>
          </a:xfrm>
          <a:prstGeom prst="rect">
            <a:avLst/>
          </a:prstGeom>
          <a:solidFill>
            <a:srgbClr val="00364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8" name="image1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45294" y="162602"/>
            <a:ext cx="900968" cy="898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2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2614" y="6494898"/>
            <a:ext cx="964278" cy="32419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0"/>
          <p:cNvSpPr/>
          <p:nvPr/>
        </p:nvSpPr>
        <p:spPr>
          <a:xfrm>
            <a:off x="78838" y="6570990"/>
            <a:ext cx="603251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800">
                <a:solidFill>
                  <a:srgbClr val="80808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00">
                <a:solidFill>
                  <a:srgbClr val="808080"/>
                </a:solidFill>
              </a:rPr>
              <a:t>‹#›</a:t>
            </a:r>
          </a:p>
        </p:txBody>
      </p:sp>
      <p:sp>
        <p:nvSpPr>
          <p:cNvPr id="11" name="Shape 11"/>
          <p:cNvSpPr/>
          <p:nvPr/>
        </p:nvSpPr>
        <p:spPr>
          <a:xfrm>
            <a:off x="0" y="5040000"/>
            <a:ext cx="9144000" cy="1818001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" name="Shape 12"/>
          <p:cNvSpPr/>
          <p:nvPr/>
        </p:nvSpPr>
        <p:spPr>
          <a:xfrm>
            <a:off x="0" y="-1"/>
            <a:ext cx="9144000" cy="5040002"/>
          </a:xfrm>
          <a:prstGeom prst="rect">
            <a:avLst/>
          </a:prstGeom>
          <a:solidFill>
            <a:srgbClr val="00364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227684" y="252339"/>
            <a:ext cx="8549642" cy="247163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215272" y="5287695"/>
            <a:ext cx="6591077" cy="157030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4400">
                <a:solidFill>
                  <a:srgbClr val="BBBBBB"/>
                </a:solidFill>
                <a:latin typeface="Harabara Mais"/>
                <a:ea typeface="Harabara Mais"/>
                <a:cs typeface="Harabara Mais"/>
                <a:sym typeface="Harabara Mais"/>
              </a:defRPr>
            </a:lvl1pPr>
            <a:lvl2pPr marL="0" indent="457200">
              <a:buSzTx/>
              <a:buFontTx/>
              <a:buNone/>
              <a:defRPr sz="4400">
                <a:solidFill>
                  <a:srgbClr val="BBBBBB"/>
                </a:solidFill>
                <a:latin typeface="Harabara Mais"/>
                <a:ea typeface="Harabara Mais"/>
                <a:cs typeface="Harabara Mais"/>
                <a:sym typeface="Harabara Mais"/>
              </a:defRPr>
            </a:lvl2pPr>
            <a:lvl3pPr marL="0" indent="914400">
              <a:buSzTx/>
              <a:buFontTx/>
              <a:buNone/>
              <a:defRPr sz="4400">
                <a:solidFill>
                  <a:srgbClr val="BBBBBB"/>
                </a:solidFill>
                <a:latin typeface="Harabara Mais"/>
                <a:ea typeface="Harabara Mais"/>
                <a:cs typeface="Harabara Mais"/>
                <a:sym typeface="Harabara Mais"/>
              </a:defRPr>
            </a:lvl3pPr>
            <a:lvl4pPr marL="0" indent="1371600">
              <a:buSzTx/>
              <a:buFontTx/>
              <a:buNone/>
              <a:defRPr sz="4400">
                <a:solidFill>
                  <a:srgbClr val="BBBBBB"/>
                </a:solidFill>
                <a:latin typeface="Harabara Mais"/>
                <a:ea typeface="Harabara Mais"/>
                <a:cs typeface="Harabara Mais"/>
                <a:sym typeface="Harabara Mais"/>
              </a:defRPr>
            </a:lvl4pPr>
            <a:lvl5pPr marL="0" indent="1828800">
              <a:buSzTx/>
              <a:buFontTx/>
              <a:buNone/>
              <a:defRPr sz="4400">
                <a:solidFill>
                  <a:srgbClr val="BBBBBB"/>
                </a:solidFill>
                <a:latin typeface="Harabara Mais"/>
                <a:ea typeface="Harabara Mais"/>
                <a:cs typeface="Harabara Mais"/>
                <a:sym typeface="Harabara Mais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BBBBBB"/>
                </a:solidFill>
              </a:rPr>
              <a:t>Body Level One</a:t>
            </a:r>
            <a:endParaRPr sz="4400">
              <a:solidFill>
                <a:srgbClr val="BBBBBB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BBBBBB"/>
                </a:solidFill>
              </a:rPr>
              <a:t>Body Level Two</a:t>
            </a:r>
            <a:endParaRPr sz="4400">
              <a:solidFill>
                <a:srgbClr val="BBBBBB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BBBBBB"/>
                </a:solidFill>
              </a:rPr>
              <a:t>Body Level Three</a:t>
            </a:r>
            <a:endParaRPr sz="4400">
              <a:solidFill>
                <a:srgbClr val="BBBBBB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BBBBBB"/>
                </a:solidFill>
              </a:rPr>
              <a:t>Body Level Four</a:t>
            </a:r>
            <a:endParaRPr sz="4400">
              <a:solidFill>
                <a:srgbClr val="BBBBBB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BBBBBB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sp>
        <p:nvSpPr>
          <p:cNvPr id="17" name="Shape 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ight Gray 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0"/>
            <a:ext cx="9144000" cy="1224000"/>
          </a:xfrm>
          <a:prstGeom prst="rect">
            <a:avLst/>
          </a:prstGeom>
          <a:solidFill>
            <a:srgbClr val="00364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0" name="image2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2614" y="6494898"/>
            <a:ext cx="964278" cy="324197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1"/>
          <p:cNvSpPr/>
          <p:nvPr/>
        </p:nvSpPr>
        <p:spPr>
          <a:xfrm>
            <a:off x="78838" y="6570990"/>
            <a:ext cx="603251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800">
                <a:solidFill>
                  <a:srgbClr val="80808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00">
                <a:solidFill>
                  <a:srgbClr val="808080"/>
                </a:solidFill>
              </a:rPr>
              <a:t>‹#›</a:t>
            </a:r>
          </a:p>
        </p:txBody>
      </p:sp>
      <p:sp>
        <p:nvSpPr>
          <p:cNvPr id="22" name="Shape 22"/>
          <p:cNvSpPr/>
          <p:nvPr/>
        </p:nvSpPr>
        <p:spPr>
          <a:xfrm>
            <a:off x="0" y="1223999"/>
            <a:ext cx="9144000" cy="5634001"/>
          </a:xfrm>
          <a:prstGeom prst="rect">
            <a:avLst/>
          </a:prstGeom>
          <a:solidFill>
            <a:srgbClr val="F0F0F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" name="Shape 23"/>
          <p:cNvSpPr/>
          <p:nvPr>
            <p:ph type="title"/>
          </p:nvPr>
        </p:nvSpPr>
        <p:spPr>
          <a:xfrm>
            <a:off x="234315" y="2766217"/>
            <a:ext cx="8675370" cy="13255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48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title"/>
          </p:nvPr>
        </p:nvSpPr>
        <p:spPr>
          <a:xfrm>
            <a:off x="227684" y="252339"/>
            <a:ext cx="8549642" cy="247163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6" name="Shape 26"/>
          <p:cNvSpPr/>
          <p:nvPr>
            <p:ph type="body" idx="1"/>
          </p:nvPr>
        </p:nvSpPr>
        <p:spPr>
          <a:xfrm>
            <a:off x="616305" y="3420179"/>
            <a:ext cx="7772401" cy="2194632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</a:lvl1pPr>
            <a:lvl2pPr algn="ctr">
              <a:buFontTx/>
            </a:lvl2pPr>
            <a:lvl3pPr algn="ctr">
              <a:buFontTx/>
            </a:lvl3pPr>
            <a:lvl4pPr algn="ctr">
              <a:buFontTx/>
            </a:lvl4pPr>
            <a:lvl5pPr algn="ctr">
              <a:buFontTx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Green 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0" y="0"/>
            <a:ext cx="9144000" cy="1224000"/>
          </a:xfrm>
          <a:prstGeom prst="rect">
            <a:avLst/>
          </a:prstGeom>
          <a:solidFill>
            <a:srgbClr val="00364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9" name="image2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2614" y="6494898"/>
            <a:ext cx="964278" cy="324197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hape 30"/>
          <p:cNvSpPr/>
          <p:nvPr/>
        </p:nvSpPr>
        <p:spPr>
          <a:xfrm>
            <a:off x="78838" y="6570990"/>
            <a:ext cx="603251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800">
                <a:solidFill>
                  <a:srgbClr val="80808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00">
                <a:solidFill>
                  <a:srgbClr val="808080"/>
                </a:solidFill>
              </a:rPr>
              <a:t>‹#›</a:t>
            </a:r>
          </a:p>
        </p:txBody>
      </p:sp>
      <p:sp>
        <p:nvSpPr>
          <p:cNvPr id="31" name="Shape 31"/>
          <p:cNvSpPr/>
          <p:nvPr/>
        </p:nvSpPr>
        <p:spPr>
          <a:xfrm>
            <a:off x="0" y="1223999"/>
            <a:ext cx="9144000" cy="5634001"/>
          </a:xfrm>
          <a:prstGeom prst="rect">
            <a:avLst/>
          </a:prstGeom>
          <a:solidFill>
            <a:srgbClr val="0BA35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Shape 32"/>
          <p:cNvSpPr/>
          <p:nvPr>
            <p:ph type="title"/>
          </p:nvPr>
        </p:nvSpPr>
        <p:spPr>
          <a:xfrm>
            <a:off x="234315" y="2766217"/>
            <a:ext cx="8675370" cy="13255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ue 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0" y="0"/>
            <a:ext cx="9144000" cy="1224000"/>
          </a:xfrm>
          <a:prstGeom prst="rect">
            <a:avLst/>
          </a:prstGeom>
          <a:solidFill>
            <a:srgbClr val="00364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5" name="image2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2614" y="6494898"/>
            <a:ext cx="964278" cy="324197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hape 36"/>
          <p:cNvSpPr/>
          <p:nvPr/>
        </p:nvSpPr>
        <p:spPr>
          <a:xfrm>
            <a:off x="78838" y="6570990"/>
            <a:ext cx="603251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800">
                <a:solidFill>
                  <a:srgbClr val="80808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00">
                <a:solidFill>
                  <a:srgbClr val="808080"/>
                </a:solidFill>
              </a:rPr>
              <a:t>‹#›</a:t>
            </a:r>
          </a:p>
        </p:txBody>
      </p:sp>
      <p:sp>
        <p:nvSpPr>
          <p:cNvPr id="37" name="Shape 37"/>
          <p:cNvSpPr/>
          <p:nvPr/>
        </p:nvSpPr>
        <p:spPr>
          <a:xfrm>
            <a:off x="0" y="1223999"/>
            <a:ext cx="9144000" cy="5634001"/>
          </a:xfrm>
          <a:prstGeom prst="rect">
            <a:avLst/>
          </a:prstGeom>
          <a:solidFill>
            <a:srgbClr val="039ED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" name="Shape 38"/>
          <p:cNvSpPr/>
          <p:nvPr>
            <p:ph type="title"/>
          </p:nvPr>
        </p:nvSpPr>
        <p:spPr>
          <a:xfrm>
            <a:off x="234315" y="2766217"/>
            <a:ext cx="8675370" cy="13255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Red 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0" y="0"/>
            <a:ext cx="9144000" cy="1224000"/>
          </a:xfrm>
          <a:prstGeom prst="rect">
            <a:avLst/>
          </a:prstGeom>
          <a:solidFill>
            <a:srgbClr val="00364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1" name="image2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2614" y="6494898"/>
            <a:ext cx="964278" cy="324197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/>
        </p:nvSpPr>
        <p:spPr>
          <a:xfrm>
            <a:off x="78838" y="6570990"/>
            <a:ext cx="603251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800">
                <a:solidFill>
                  <a:srgbClr val="80808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00">
                <a:solidFill>
                  <a:srgbClr val="808080"/>
                </a:solidFill>
              </a:rPr>
              <a:t>‹#›</a:t>
            </a:r>
          </a:p>
        </p:txBody>
      </p:sp>
      <p:sp>
        <p:nvSpPr>
          <p:cNvPr id="43" name="Shape 43"/>
          <p:cNvSpPr/>
          <p:nvPr/>
        </p:nvSpPr>
        <p:spPr>
          <a:xfrm>
            <a:off x="0" y="1223999"/>
            <a:ext cx="9144000" cy="5634001"/>
          </a:xfrm>
          <a:prstGeom prst="rect">
            <a:avLst/>
          </a:prstGeom>
          <a:solidFill>
            <a:srgbClr val="E2025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" name="Shape 44"/>
          <p:cNvSpPr/>
          <p:nvPr>
            <p:ph type="title"/>
          </p:nvPr>
        </p:nvSpPr>
        <p:spPr>
          <a:xfrm>
            <a:off x="234315" y="2766217"/>
            <a:ext cx="8675370" cy="13255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Orange 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0" y="0"/>
            <a:ext cx="9144000" cy="1224000"/>
          </a:xfrm>
          <a:prstGeom prst="rect">
            <a:avLst/>
          </a:prstGeom>
          <a:solidFill>
            <a:srgbClr val="00364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7" name="image2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2614" y="6494898"/>
            <a:ext cx="964278" cy="324197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/>
        </p:nvSpPr>
        <p:spPr>
          <a:xfrm>
            <a:off x="78838" y="6570990"/>
            <a:ext cx="603251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800">
                <a:solidFill>
                  <a:srgbClr val="80808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00">
                <a:solidFill>
                  <a:srgbClr val="808080"/>
                </a:solidFill>
              </a:rPr>
              <a:t>‹#›</a:t>
            </a:r>
          </a:p>
        </p:txBody>
      </p:sp>
      <p:sp>
        <p:nvSpPr>
          <p:cNvPr id="49" name="Shape 49"/>
          <p:cNvSpPr/>
          <p:nvPr/>
        </p:nvSpPr>
        <p:spPr>
          <a:xfrm>
            <a:off x="0" y="1223999"/>
            <a:ext cx="9144000" cy="5634001"/>
          </a:xfrm>
          <a:prstGeom prst="rect">
            <a:avLst/>
          </a:prstGeom>
          <a:solidFill>
            <a:srgbClr val="F1940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" name="Shape 50"/>
          <p:cNvSpPr/>
          <p:nvPr>
            <p:ph type="title"/>
          </p:nvPr>
        </p:nvSpPr>
        <p:spPr>
          <a:xfrm>
            <a:off x="234315" y="2766217"/>
            <a:ext cx="8675370" cy="13255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0"/>
            <a:ext cx="9144000" cy="1224000"/>
          </a:xfrm>
          <a:prstGeom prst="rect">
            <a:avLst/>
          </a:prstGeom>
          <a:solidFill>
            <a:srgbClr val="00364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78838" y="6570990"/>
            <a:ext cx="603251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800">
                <a:solidFill>
                  <a:srgbClr val="80808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00">
                <a:solidFill>
                  <a:srgbClr val="808080"/>
                </a:solidFill>
              </a:rPr>
              <a:t>‹#›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267160" y="1398965"/>
            <a:ext cx="8675371" cy="5459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sp>
        <p:nvSpPr>
          <p:cNvPr id="5" name="Shape 5"/>
          <p:cNvSpPr/>
          <p:nvPr>
            <p:ph type="title"/>
          </p:nvPr>
        </p:nvSpPr>
        <p:spPr>
          <a:xfrm>
            <a:off x="227684" y="252339"/>
            <a:ext cx="8549642" cy="1146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 spd="med" advClick="1"/>
  <p:txStyles>
    <p:titleStyle>
      <a:lvl1pPr>
        <a:lnSpc>
          <a:spcPct val="90000"/>
        </a:lnSpc>
        <a:defRPr sz="4800">
          <a:solidFill>
            <a:srgbClr val="FFFFFF"/>
          </a:solidFill>
          <a:latin typeface="Harabara Mais"/>
          <a:ea typeface="Harabara Mais"/>
          <a:cs typeface="Harabara Mais"/>
          <a:sym typeface="Harabara Mais"/>
        </a:defRPr>
      </a:lvl1pPr>
      <a:lvl2pPr>
        <a:lnSpc>
          <a:spcPct val="90000"/>
        </a:lnSpc>
        <a:defRPr sz="4800">
          <a:solidFill>
            <a:srgbClr val="FFFFFF"/>
          </a:solidFill>
          <a:latin typeface="Harabara Mais"/>
          <a:ea typeface="Harabara Mais"/>
          <a:cs typeface="Harabara Mais"/>
          <a:sym typeface="Harabara Mais"/>
        </a:defRPr>
      </a:lvl2pPr>
      <a:lvl3pPr>
        <a:lnSpc>
          <a:spcPct val="90000"/>
        </a:lnSpc>
        <a:defRPr sz="4800">
          <a:solidFill>
            <a:srgbClr val="FFFFFF"/>
          </a:solidFill>
          <a:latin typeface="Harabara Mais"/>
          <a:ea typeface="Harabara Mais"/>
          <a:cs typeface="Harabara Mais"/>
          <a:sym typeface="Harabara Mais"/>
        </a:defRPr>
      </a:lvl3pPr>
      <a:lvl4pPr>
        <a:lnSpc>
          <a:spcPct val="90000"/>
        </a:lnSpc>
        <a:defRPr sz="4800">
          <a:solidFill>
            <a:srgbClr val="FFFFFF"/>
          </a:solidFill>
          <a:latin typeface="Harabara Mais"/>
          <a:ea typeface="Harabara Mais"/>
          <a:cs typeface="Harabara Mais"/>
          <a:sym typeface="Harabara Mais"/>
        </a:defRPr>
      </a:lvl4pPr>
      <a:lvl5pPr>
        <a:lnSpc>
          <a:spcPct val="90000"/>
        </a:lnSpc>
        <a:defRPr sz="4800">
          <a:solidFill>
            <a:srgbClr val="FFFFFF"/>
          </a:solidFill>
          <a:latin typeface="Harabara Mais"/>
          <a:ea typeface="Harabara Mais"/>
          <a:cs typeface="Harabara Mais"/>
          <a:sym typeface="Harabara Mais"/>
        </a:defRPr>
      </a:lvl5pPr>
      <a:lvl6pPr>
        <a:lnSpc>
          <a:spcPct val="90000"/>
        </a:lnSpc>
        <a:defRPr sz="4800">
          <a:solidFill>
            <a:srgbClr val="FFFFFF"/>
          </a:solidFill>
          <a:latin typeface="Harabara Mais"/>
          <a:ea typeface="Harabara Mais"/>
          <a:cs typeface="Harabara Mais"/>
          <a:sym typeface="Harabara Mais"/>
        </a:defRPr>
      </a:lvl6pPr>
      <a:lvl7pPr>
        <a:lnSpc>
          <a:spcPct val="90000"/>
        </a:lnSpc>
        <a:defRPr sz="4800">
          <a:solidFill>
            <a:srgbClr val="FFFFFF"/>
          </a:solidFill>
          <a:latin typeface="Harabara Mais"/>
          <a:ea typeface="Harabara Mais"/>
          <a:cs typeface="Harabara Mais"/>
          <a:sym typeface="Harabara Mais"/>
        </a:defRPr>
      </a:lvl7pPr>
      <a:lvl8pPr>
        <a:lnSpc>
          <a:spcPct val="90000"/>
        </a:lnSpc>
        <a:defRPr sz="4800">
          <a:solidFill>
            <a:srgbClr val="FFFFFF"/>
          </a:solidFill>
          <a:latin typeface="Harabara Mais"/>
          <a:ea typeface="Harabara Mais"/>
          <a:cs typeface="Harabara Mais"/>
          <a:sym typeface="Harabara Mais"/>
        </a:defRPr>
      </a:lvl8pPr>
      <a:lvl9pPr>
        <a:lnSpc>
          <a:spcPct val="90000"/>
        </a:lnSpc>
        <a:defRPr sz="4800">
          <a:solidFill>
            <a:srgbClr val="FFFFFF"/>
          </a:solidFill>
          <a:latin typeface="Harabara Mais"/>
          <a:ea typeface="Harabara Mais"/>
          <a:cs typeface="Harabara Mais"/>
          <a:sym typeface="Harabara Mais"/>
        </a:defRPr>
      </a:lvl9pPr>
    </p:titleStyle>
    <p:bodyStyle>
      <a:lvl1pPr marL="228600" indent="-228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1pPr>
      <a:lvl2pPr marL="723900" indent="-2667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2pPr>
      <a:lvl3pPr marL="1234439" indent="-320039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3pPr>
      <a:lvl4pPr marL="17272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4pPr>
      <a:lvl5pPr marL="21844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5pPr>
      <a:lvl6pPr marL="26416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6pPr>
      <a:lvl7pPr marL="30988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7pPr>
      <a:lvl8pPr marL="35560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8pPr>
      <a:lvl9pPr marL="4013200" indent="-355600">
        <a:lnSpc>
          <a:spcPct val="90000"/>
        </a:lnSpc>
        <a:spcBef>
          <a:spcPts val="1000"/>
        </a:spcBef>
        <a:buSzPct val="100000"/>
        <a:buFont typeface="Arial"/>
        <a:buChar char="•"/>
        <a:defRPr sz="28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.jpeg"/><Relationship Id="rId6" Type="http://schemas.openxmlformats.org/officeDocument/2006/relationships/image" Target="../media/image2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4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g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gif"/><Relationship Id="rId3" Type="http://schemas.microsoft.com/office/2007/relationships/media" Target="../media/media1.gif"/><Relationship Id="rId4" Type="http://schemas.openxmlformats.org/officeDocument/2006/relationships/image" Target="../media/image1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g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1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xfrm>
            <a:off x="227684" y="252339"/>
            <a:ext cx="8549642" cy="757131"/>
          </a:xfrm>
          <a:prstGeom prst="rect">
            <a:avLst/>
          </a:prstGeom>
        </p:spPr>
        <p:txBody>
          <a:bodyPr/>
          <a:lstStyle>
            <a:lvl1pPr defTabSz="905255">
              <a:defRPr sz="475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752">
                <a:solidFill>
                  <a:srgbClr val="FFFFFF"/>
                </a:solidFill>
              </a:rPr>
              <a:t>Fun way to E-Shop	</a:t>
            </a:r>
          </a:p>
        </p:txBody>
      </p:sp>
      <p:sp>
        <p:nvSpPr>
          <p:cNvPr id="55" name="Shape 55"/>
          <p:cNvSpPr/>
          <p:nvPr>
            <p:ph type="body" idx="1"/>
          </p:nvPr>
        </p:nvSpPr>
        <p:spPr>
          <a:xfrm>
            <a:off x="215272" y="5287695"/>
            <a:ext cx="6591077" cy="143936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BBBBBB"/>
                </a:solidFill>
              </a:rPr>
              <a:t>Bhuvaneshwari R</a:t>
            </a:r>
            <a:endParaRPr sz="4400">
              <a:solidFill>
                <a:srgbClr val="BBBBBB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BBBBBB"/>
                </a:solidFill>
              </a:rPr>
              <a:t>Sapna J</a:t>
            </a:r>
          </a:p>
        </p:txBody>
      </p:sp>
      <p:sp>
        <p:nvSpPr>
          <p:cNvPr id="56" name="Shape 56"/>
          <p:cNvSpPr/>
          <p:nvPr/>
        </p:nvSpPr>
        <p:spPr>
          <a:xfrm>
            <a:off x="290314" y="989003"/>
            <a:ext cx="8549642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800">
                <a:solidFill>
                  <a:srgbClr val="F0F0F0"/>
                </a:solidFill>
                <a:latin typeface="Harabara Mais"/>
                <a:ea typeface="Harabara Mais"/>
                <a:cs typeface="Harabara Mais"/>
                <a:sym typeface="Harabara Mai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0F0F0"/>
                </a:solidFill>
              </a:rPr>
              <a:t>C-Shopping</a:t>
            </a:r>
          </a:p>
        </p:txBody>
      </p:sp>
      <p:pic>
        <p:nvPicPr>
          <p:cNvPr id="57" name="Online-Shopping-ic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3417" y="3747417"/>
            <a:ext cx="2615283" cy="26152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apple-device-fla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66183" y="1630510"/>
            <a:ext cx="2006521" cy="1504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audio512x51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3107" y="5433702"/>
            <a:ext cx="743622" cy="743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Old-Video-Cam-icon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33107" y="4197450"/>
            <a:ext cx="743622" cy="743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speech-bubbles-flat-icons-set-vector-illustration-46313685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40085" y="4283232"/>
            <a:ext cx="3005622" cy="2003749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/>
        </p:nvSpPr>
        <p:spPr>
          <a:xfrm>
            <a:off x="290374" y="324980"/>
            <a:ext cx="260723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3400">
                <a:solidFill>
                  <a:srgbClr val="FFFFFF"/>
                </a:solidFill>
                <a:latin typeface="Harabara Mais Bold"/>
                <a:ea typeface="Harabara Mais Bold"/>
                <a:cs typeface="Harabara Mais Bold"/>
                <a:sym typeface="Harabara Mais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Key Features</a:t>
            </a:r>
          </a:p>
        </p:txBody>
      </p:sp>
      <p:sp>
        <p:nvSpPr>
          <p:cNvPr id="99" name="Shape 99"/>
          <p:cNvSpPr/>
          <p:nvPr/>
        </p:nvSpPr>
        <p:spPr>
          <a:xfrm>
            <a:off x="603258" y="2387035"/>
            <a:ext cx="1845373" cy="554991"/>
          </a:xfrm>
          <a:prstGeom prst="roundRect">
            <a:avLst>
              <a:gd name="adj" fmla="val 34325"/>
            </a:avLst>
          </a:prstGeom>
          <a:solidFill>
            <a:srgbClr val="E20250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Shape 100"/>
          <p:cNvSpPr/>
          <p:nvPr/>
        </p:nvSpPr>
        <p:spPr>
          <a:xfrm>
            <a:off x="653670" y="2498160"/>
            <a:ext cx="160477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>
                <a:solidFill>
                  <a:srgbClr val="FFFFFF"/>
                </a:solidFill>
                <a:latin typeface="Harabara Mais Light"/>
                <a:ea typeface="Harabara Mais Light"/>
                <a:cs typeface="Harabara Mais Light"/>
                <a:sym typeface="Harabara Mais Light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 easy-to-use </a:t>
            </a:r>
          </a:p>
        </p:txBody>
      </p:sp>
      <p:pic>
        <p:nvPicPr>
          <p:cNvPr id="101" name="Icon - What We Do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3919" y="1529360"/>
            <a:ext cx="964278" cy="96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/>
        </p:nvSpPr>
        <p:spPr>
          <a:xfrm>
            <a:off x="5303294" y="2105460"/>
            <a:ext cx="2328022" cy="554991"/>
          </a:xfrm>
          <a:prstGeom prst="roundRect">
            <a:avLst>
              <a:gd name="adj" fmla="val 34325"/>
            </a:avLst>
          </a:prstGeom>
          <a:solidFill>
            <a:srgbClr val="1A9FDC"/>
          </a:solidFill>
          <a:ln w="1905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" name="Shape 103"/>
          <p:cNvSpPr/>
          <p:nvPr/>
        </p:nvSpPr>
        <p:spPr>
          <a:xfrm>
            <a:off x="5423592" y="2216585"/>
            <a:ext cx="208742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rgbClr val="FFFFFF"/>
                </a:solidFill>
                <a:latin typeface="Harabara Mais Light"/>
                <a:ea typeface="Harabara Mais Light"/>
                <a:cs typeface="Harabara Mais Light"/>
                <a:sym typeface="Harabara Mais Light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Works on all sizes</a:t>
            </a:r>
          </a:p>
        </p:txBody>
      </p:sp>
      <p:sp>
        <p:nvSpPr>
          <p:cNvPr id="104" name="Shape 104"/>
          <p:cNvSpPr/>
          <p:nvPr/>
        </p:nvSpPr>
        <p:spPr>
          <a:xfrm>
            <a:off x="5473654" y="4579045"/>
            <a:ext cx="2986571" cy="1125575"/>
          </a:xfrm>
          <a:prstGeom prst="roundRect">
            <a:avLst>
              <a:gd name="adj" fmla="val 16925"/>
            </a:avLst>
          </a:prstGeom>
          <a:solidFill>
            <a:srgbClr val="FF9300"/>
          </a:solidFill>
          <a:ln w="1905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5" name="Shape 105"/>
          <p:cNvSpPr/>
          <p:nvPr/>
        </p:nvSpPr>
        <p:spPr>
          <a:xfrm>
            <a:off x="5738325" y="4854812"/>
            <a:ext cx="245722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rgbClr val="FFFFFF"/>
                </a:solidFill>
                <a:latin typeface="Harabara Mais Light"/>
                <a:ea typeface="Harabara Mais Light"/>
                <a:cs typeface="Harabara Mais Light"/>
                <a:sym typeface="Harabara Mais Light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Group Messaging, Audio &amp; Video Chat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290374" y="324980"/>
            <a:ext cx="260723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400">
                <a:solidFill>
                  <a:srgbClr val="FFFFFF"/>
                </a:solidFill>
                <a:latin typeface="Harabara Mais Bold"/>
                <a:ea typeface="Harabara Mais Bold"/>
                <a:cs typeface="Harabara Mais Bold"/>
                <a:sym typeface="Harabara Mais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Key Features</a:t>
            </a:r>
          </a:p>
        </p:txBody>
      </p:sp>
      <p:sp>
        <p:nvSpPr>
          <p:cNvPr id="108" name="Shape 108"/>
          <p:cNvSpPr/>
          <p:nvPr/>
        </p:nvSpPr>
        <p:spPr>
          <a:xfrm>
            <a:off x="302061" y="2699708"/>
            <a:ext cx="4313216" cy="554991"/>
          </a:xfrm>
          <a:prstGeom prst="roundRect">
            <a:avLst>
              <a:gd name="adj" fmla="val 34325"/>
            </a:avLst>
          </a:prstGeom>
          <a:solidFill>
            <a:srgbClr val="E20250"/>
          </a:solidFill>
          <a:ln w="1905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9" name="Shape 109"/>
          <p:cNvSpPr/>
          <p:nvPr/>
        </p:nvSpPr>
        <p:spPr>
          <a:xfrm>
            <a:off x="340715" y="2810832"/>
            <a:ext cx="423590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rgbClr val="FFFFFF"/>
                </a:solidFill>
                <a:latin typeface="Harabara Mais Light"/>
                <a:ea typeface="Harabara Mais Light"/>
                <a:cs typeface="Harabara Mais Light"/>
                <a:sym typeface="Harabara Mais Light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Search and Send Request to Connect</a:t>
            </a:r>
          </a:p>
        </p:txBody>
      </p:sp>
      <p:pic>
        <p:nvPicPr>
          <p:cNvPr id="110" name="8v1sxng69irhzw8xdsh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2529" y="1253436"/>
            <a:ext cx="1596680" cy="159668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hape 111"/>
          <p:cNvSpPr/>
          <p:nvPr/>
        </p:nvSpPr>
        <p:spPr>
          <a:xfrm>
            <a:off x="365561" y="5849629"/>
            <a:ext cx="5736162" cy="554991"/>
          </a:xfrm>
          <a:prstGeom prst="roundRect">
            <a:avLst>
              <a:gd name="adj" fmla="val 34325"/>
            </a:avLst>
          </a:prstGeom>
          <a:solidFill>
            <a:srgbClr val="EF9325"/>
          </a:solidFill>
          <a:ln w="1905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2" name="Shape 112"/>
          <p:cNvSpPr/>
          <p:nvPr/>
        </p:nvSpPr>
        <p:spPr>
          <a:xfrm>
            <a:off x="404215" y="5960754"/>
            <a:ext cx="565885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rgbClr val="FFFFFF"/>
                </a:solidFill>
                <a:latin typeface="Harabara Mais Light"/>
                <a:ea typeface="Harabara Mais Light"/>
                <a:cs typeface="Harabara Mais Light"/>
                <a:sym typeface="Harabara Mais Light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drag and drop products you like and want to share</a:t>
            </a:r>
          </a:p>
        </p:txBody>
      </p:sp>
      <p:pic>
        <p:nvPicPr>
          <p:cNvPr id="113" name="Icon-Drag-and-drop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3868" y="4544684"/>
            <a:ext cx="1397001" cy="1397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4466122" y="3934943"/>
            <a:ext cx="4313217" cy="554991"/>
          </a:xfrm>
          <a:prstGeom prst="roundRect">
            <a:avLst>
              <a:gd name="adj" fmla="val 34325"/>
            </a:avLst>
          </a:prstGeom>
          <a:solidFill>
            <a:srgbClr val="0BA35A"/>
          </a:solidFill>
          <a:ln w="12700">
            <a:solidFill>
              <a:srgbClr val="087742"/>
            </a:solidFill>
            <a:miter/>
          </a:ln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5" name="Shape 115"/>
          <p:cNvSpPr/>
          <p:nvPr/>
        </p:nvSpPr>
        <p:spPr>
          <a:xfrm>
            <a:off x="4493615" y="4046069"/>
            <a:ext cx="424707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rgbClr val="FFFFFF"/>
                </a:solidFill>
                <a:latin typeface="Harabara Mais Light"/>
                <a:ea typeface="Harabara Mais Light"/>
                <a:cs typeface="Harabara Mais Light"/>
                <a:sym typeface="Harabara Mais Light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Share Your current position on Screen</a:t>
            </a:r>
          </a:p>
        </p:txBody>
      </p:sp>
      <p:pic>
        <p:nvPicPr>
          <p:cNvPr id="116" name="screen-sharing-icon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82262" y="2632823"/>
            <a:ext cx="1397001" cy="139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1437123" y="4815027"/>
            <a:ext cx="6796563" cy="1330931"/>
          </a:xfrm>
          <a:prstGeom prst="roundRect">
            <a:avLst>
              <a:gd name="adj" fmla="val 14313"/>
            </a:avLst>
          </a:prstGeom>
          <a:solidFill>
            <a:srgbClr val="E20250"/>
          </a:solidFill>
          <a:ln w="1905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9" name="Shape 119"/>
          <p:cNvSpPr/>
          <p:nvPr/>
        </p:nvSpPr>
        <p:spPr>
          <a:xfrm>
            <a:off x="1725214" y="5282372"/>
            <a:ext cx="622038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2200">
                <a:solidFill>
                  <a:srgbClr val="FFFFFF"/>
                </a:solidFill>
                <a:latin typeface="Harabara Mais Light"/>
                <a:ea typeface="Harabara Mais Light"/>
                <a:cs typeface="Harabara Mais Light"/>
                <a:sym typeface="Harabara Mai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Collaborative creating of fashionable lookbooks</a:t>
            </a:r>
          </a:p>
        </p:txBody>
      </p:sp>
      <p:pic>
        <p:nvPicPr>
          <p:cNvPr id="120" name="mix-match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4334" y="578685"/>
            <a:ext cx="4682142" cy="3998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xfrm>
            <a:off x="227684" y="252339"/>
            <a:ext cx="8549642" cy="89879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Plug &amp; Play</a:t>
            </a:r>
          </a:p>
        </p:txBody>
      </p:sp>
      <p:sp>
        <p:nvSpPr>
          <p:cNvPr id="123" name="Shape 123"/>
          <p:cNvSpPr/>
          <p:nvPr/>
        </p:nvSpPr>
        <p:spPr>
          <a:xfrm>
            <a:off x="1246623" y="3837127"/>
            <a:ext cx="6796563" cy="1330931"/>
          </a:xfrm>
          <a:prstGeom prst="roundRect">
            <a:avLst>
              <a:gd name="adj" fmla="val 14313"/>
            </a:avLst>
          </a:prstGeom>
          <a:solidFill>
            <a:srgbClr val="0BA35A"/>
          </a:solidFill>
          <a:ln w="12700">
            <a:solidFill>
              <a:srgbClr val="087742"/>
            </a:solidFill>
            <a:miter/>
          </a:ln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4" name="Shape 124"/>
          <p:cNvSpPr/>
          <p:nvPr/>
        </p:nvSpPr>
        <p:spPr>
          <a:xfrm>
            <a:off x="1635750" y="4152072"/>
            <a:ext cx="681561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200">
                <a:solidFill>
                  <a:srgbClr val="FFFFFF"/>
                </a:solidFill>
                <a:latin typeface="Harabara Mais Light"/>
                <a:ea typeface="Harabara Mais Light"/>
                <a:cs typeface="Harabara Mais Light"/>
                <a:sym typeface="Harabara Mai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Can be Easily integrated into any e-commerce Solution Provider.</a:t>
            </a:r>
          </a:p>
        </p:txBody>
      </p:sp>
      <p:pic>
        <p:nvPicPr>
          <p:cNvPr id="125" name="fabriscale-icons-play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9931" y="1409097"/>
            <a:ext cx="4164138" cy="2163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xfrm>
            <a:off x="628650" y="2766217"/>
            <a:ext cx="7886700" cy="1325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DEMO</a:t>
            </a:r>
          </a:p>
        </p:txBody>
      </p:sp>
      <p:pic>
        <p:nvPicPr>
          <p:cNvPr id="128" name="magic_trick_focus_wand_hand_illusion_flat_icon_symbol-51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6391" y="4024001"/>
            <a:ext cx="1491218" cy="14912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title"/>
          </p:nvPr>
        </p:nvSpPr>
        <p:spPr>
          <a:xfrm>
            <a:off x="234315" y="2766217"/>
            <a:ext cx="8675370" cy="1325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ENGINE BEHIND</a:t>
            </a:r>
          </a:p>
        </p:txBody>
      </p:sp>
      <p:pic>
        <p:nvPicPr>
          <p:cNvPr id="131" name="Icon - How We Do I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2665" y="4031826"/>
            <a:ext cx="1858670" cy="1858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title"/>
          </p:nvPr>
        </p:nvSpPr>
        <p:spPr>
          <a:xfrm>
            <a:off x="227684" y="252339"/>
            <a:ext cx="8549642" cy="757131"/>
          </a:xfrm>
          <a:prstGeom prst="rect">
            <a:avLst/>
          </a:prstGeom>
        </p:spPr>
        <p:txBody>
          <a:bodyPr/>
          <a:lstStyle>
            <a:lvl1pPr defTabSz="905255">
              <a:defRPr sz="475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752">
                <a:solidFill>
                  <a:srgbClr val="FFFFFF"/>
                </a:solidFill>
              </a:rPr>
              <a:t>Behind the scenes</a:t>
            </a:r>
          </a:p>
        </p:txBody>
      </p:sp>
      <p:pic>
        <p:nvPicPr>
          <p:cNvPr id="134" name="Screen Shot 2015-11-19 at 12.09.18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2267" y="1618325"/>
            <a:ext cx="4375275" cy="2207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html5-superhero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9642" y="2067191"/>
            <a:ext cx="3183853" cy="3369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mean-socket-io-integration-tutorial-socketio-logo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6901" y="4434220"/>
            <a:ext cx="2922223" cy="1371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nodejs_logo_green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93200" y="5157625"/>
            <a:ext cx="2387046" cy="1022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competitive-ed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2000" y="1230034"/>
            <a:ext cx="5080000" cy="508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6031043" y="2381350"/>
            <a:ext cx="241692" cy="434351"/>
          </a:xfrm>
          <a:prstGeom prst="rect">
            <a:avLst/>
          </a:prstGeom>
          <a:solidFill>
            <a:srgbClr val="C6AF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1" name="Shape 141"/>
          <p:cNvSpPr/>
          <p:nvPr>
            <p:ph type="title"/>
          </p:nvPr>
        </p:nvSpPr>
        <p:spPr>
          <a:xfrm>
            <a:off x="126084" y="233435"/>
            <a:ext cx="7786947" cy="757130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 algn="l" defTabSz="905255">
              <a:defRPr sz="475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752">
                <a:solidFill>
                  <a:srgbClr val="FFFFFF"/>
                </a:solidFill>
              </a:rPr>
              <a:t>What Retailers Get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789725" y="2182860"/>
            <a:ext cx="3393727" cy="1270001"/>
          </a:xfrm>
          <a:prstGeom prst="roundRect">
            <a:avLst>
              <a:gd name="adj" fmla="val 15000"/>
            </a:avLst>
          </a:prstGeom>
          <a:solidFill>
            <a:srgbClr val="E20250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2995351" y="4418071"/>
            <a:ext cx="3393726" cy="1270001"/>
          </a:xfrm>
          <a:prstGeom prst="roundRect">
            <a:avLst>
              <a:gd name="adj" fmla="val 15000"/>
            </a:avLst>
          </a:prstGeom>
          <a:solidFill>
            <a:srgbClr val="29979C"/>
          </a:solidFill>
          <a:ln w="12700">
            <a:solidFill>
              <a:srgbClr val="087742"/>
            </a:solidFill>
            <a:miter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5" name="Shape 145"/>
          <p:cNvSpPr/>
          <p:nvPr/>
        </p:nvSpPr>
        <p:spPr>
          <a:xfrm>
            <a:off x="5200977" y="2182860"/>
            <a:ext cx="3393726" cy="1270001"/>
          </a:xfrm>
          <a:prstGeom prst="roundRect">
            <a:avLst>
              <a:gd name="adj" fmla="val 15000"/>
            </a:avLst>
          </a:prstGeom>
          <a:solidFill>
            <a:srgbClr val="EF9325"/>
          </a:solidFill>
          <a:ln w="1905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6" name="Shape 146"/>
          <p:cNvSpPr/>
          <p:nvPr/>
        </p:nvSpPr>
        <p:spPr>
          <a:xfrm>
            <a:off x="1711585" y="2568940"/>
            <a:ext cx="1550007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arabara Mais Light"/>
                <a:ea typeface="Harabara Mais Light"/>
                <a:cs typeface="Harabara Mais Light"/>
                <a:sym typeface="Harabara Mai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Promote</a:t>
            </a:r>
          </a:p>
        </p:txBody>
      </p:sp>
      <p:sp>
        <p:nvSpPr>
          <p:cNvPr id="147" name="Shape 147"/>
          <p:cNvSpPr/>
          <p:nvPr/>
        </p:nvSpPr>
        <p:spPr>
          <a:xfrm>
            <a:off x="6122837" y="2568940"/>
            <a:ext cx="141606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arabara Mais Light"/>
                <a:ea typeface="Harabara Mais Light"/>
                <a:cs typeface="Harabara Mais Light"/>
                <a:sym typeface="Harabara Mai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Engage</a:t>
            </a:r>
          </a:p>
        </p:txBody>
      </p:sp>
      <p:sp>
        <p:nvSpPr>
          <p:cNvPr id="148" name="Shape 148"/>
          <p:cNvSpPr/>
          <p:nvPr/>
        </p:nvSpPr>
        <p:spPr>
          <a:xfrm>
            <a:off x="3917211" y="4816851"/>
            <a:ext cx="1448059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Harabara Mais Light"/>
                <a:ea typeface="Harabara Mais Light"/>
                <a:cs typeface="Harabara Mais Light"/>
                <a:sym typeface="Harabara Mai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Convert</a:t>
            </a:r>
          </a:p>
        </p:txBody>
      </p:sp>
      <p:sp>
        <p:nvSpPr>
          <p:cNvPr id="149" name="Shape 149"/>
          <p:cNvSpPr/>
          <p:nvPr>
            <p:ph type="title"/>
          </p:nvPr>
        </p:nvSpPr>
        <p:spPr>
          <a:xfrm>
            <a:off x="126084" y="233435"/>
            <a:ext cx="7786947" cy="757130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 algn="l" defTabSz="905255">
              <a:defRPr sz="4752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752">
                <a:solidFill>
                  <a:srgbClr val="FFFFFF"/>
                </a:solidFill>
              </a:rPr>
              <a:t>Key Business Advantages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6203412" y="4113056"/>
            <a:ext cx="2180788" cy="2255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4E6E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2" name="Shape 152"/>
          <p:cNvSpPr/>
          <p:nvPr>
            <p:ph type="title"/>
          </p:nvPr>
        </p:nvSpPr>
        <p:spPr>
          <a:xfrm>
            <a:off x="227684" y="252339"/>
            <a:ext cx="8549642" cy="89879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Buying Sentiments</a:t>
            </a:r>
          </a:p>
        </p:txBody>
      </p:sp>
      <p:sp>
        <p:nvSpPr>
          <p:cNvPr id="153" name="Shape 153"/>
          <p:cNvSpPr/>
          <p:nvPr/>
        </p:nvSpPr>
        <p:spPr>
          <a:xfrm>
            <a:off x="448447" y="1658970"/>
            <a:ext cx="2180788" cy="2255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4E6E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4" name="Shape 154"/>
          <p:cNvSpPr/>
          <p:nvPr/>
        </p:nvSpPr>
        <p:spPr>
          <a:xfrm>
            <a:off x="608766" y="1804056"/>
            <a:ext cx="1860151" cy="1965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55" name="Shape 155"/>
          <p:cNvSpPr/>
          <p:nvPr/>
        </p:nvSpPr>
        <p:spPr>
          <a:xfrm>
            <a:off x="675853" y="1849474"/>
            <a:ext cx="1725977" cy="1874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D8A62"/>
          </a:solidFill>
          <a:ln w="1905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6" name="Shape 156"/>
          <p:cNvSpPr/>
          <p:nvPr/>
        </p:nvSpPr>
        <p:spPr>
          <a:xfrm>
            <a:off x="861704" y="1848335"/>
            <a:ext cx="1354275" cy="324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6" fill="norm" stroke="1" extrusionOk="0">
                <a:moveTo>
                  <a:pt x="0" y="19678"/>
                </a:moveTo>
                <a:lnTo>
                  <a:pt x="21600" y="21526"/>
                </a:lnTo>
                <a:cubicBezTo>
                  <a:pt x="21029" y="16895"/>
                  <a:pt x="20088" y="12700"/>
                  <a:pt x="18850" y="9266"/>
                </a:cubicBezTo>
                <a:cubicBezTo>
                  <a:pt x="16682" y="3258"/>
                  <a:pt x="13760" y="-74"/>
                  <a:pt x="10724" y="1"/>
                </a:cubicBezTo>
                <a:cubicBezTo>
                  <a:pt x="8369" y="215"/>
                  <a:pt x="6084" y="2327"/>
                  <a:pt x="4139" y="6087"/>
                </a:cubicBezTo>
                <a:cubicBezTo>
                  <a:pt x="2364" y="9520"/>
                  <a:pt x="937" y="14205"/>
                  <a:pt x="0" y="1967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57" name="Shape 157"/>
          <p:cNvSpPr/>
          <p:nvPr/>
        </p:nvSpPr>
        <p:spPr>
          <a:xfrm>
            <a:off x="1111277" y="2405882"/>
            <a:ext cx="855128" cy="761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lvl="0"/>
            <a:r>
              <a:rPr sz="4000">
                <a:solidFill>
                  <a:srgbClr val="FFFFFF"/>
                </a:solidFill>
              </a:rPr>
              <a:t>92</a:t>
            </a:r>
            <a:r>
              <a:rPr baseline="65384" sz="2600">
                <a:solidFill>
                  <a:srgbClr val="FFFFFF"/>
                </a:solidFill>
              </a:rPr>
              <a:t>%</a:t>
            </a:r>
          </a:p>
        </p:txBody>
      </p:sp>
      <p:sp>
        <p:nvSpPr>
          <p:cNvPr id="158" name="Shape 158"/>
          <p:cNvSpPr/>
          <p:nvPr/>
        </p:nvSpPr>
        <p:spPr>
          <a:xfrm>
            <a:off x="6363730" y="4258142"/>
            <a:ext cx="1860152" cy="1965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59" name="Shape 159"/>
          <p:cNvSpPr/>
          <p:nvPr/>
        </p:nvSpPr>
        <p:spPr>
          <a:xfrm>
            <a:off x="6430818" y="4303560"/>
            <a:ext cx="1725977" cy="1874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0979D"/>
          </a:solidFill>
          <a:ln w="1905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0" name="Shape 160"/>
          <p:cNvSpPr/>
          <p:nvPr/>
        </p:nvSpPr>
        <p:spPr>
          <a:xfrm>
            <a:off x="6487532" y="4302421"/>
            <a:ext cx="1612549" cy="5221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6" fill="norm" stroke="1" extrusionOk="0">
                <a:moveTo>
                  <a:pt x="0" y="19678"/>
                </a:moveTo>
                <a:lnTo>
                  <a:pt x="21600" y="21526"/>
                </a:lnTo>
                <a:cubicBezTo>
                  <a:pt x="21029" y="16895"/>
                  <a:pt x="20088" y="12700"/>
                  <a:pt x="18850" y="9266"/>
                </a:cubicBezTo>
                <a:cubicBezTo>
                  <a:pt x="16682" y="3258"/>
                  <a:pt x="13760" y="-74"/>
                  <a:pt x="10724" y="1"/>
                </a:cubicBezTo>
                <a:cubicBezTo>
                  <a:pt x="8369" y="215"/>
                  <a:pt x="6084" y="2327"/>
                  <a:pt x="4139" y="6087"/>
                </a:cubicBezTo>
                <a:cubicBezTo>
                  <a:pt x="2364" y="9520"/>
                  <a:pt x="937" y="14205"/>
                  <a:pt x="0" y="1967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61" name="Shape 161"/>
          <p:cNvSpPr/>
          <p:nvPr/>
        </p:nvSpPr>
        <p:spPr>
          <a:xfrm>
            <a:off x="6866242" y="4997661"/>
            <a:ext cx="855128" cy="761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/>
            <a:r>
              <a:rPr sz="4000">
                <a:solidFill>
                  <a:srgbClr val="FFFFFF"/>
                </a:solidFill>
              </a:rPr>
              <a:t>77</a:t>
            </a:r>
            <a:r>
              <a:rPr baseline="65384" sz="2600">
                <a:solidFill>
                  <a:srgbClr val="FFFFFF"/>
                </a:solidFill>
              </a:rPr>
              <a:t>%</a:t>
            </a:r>
          </a:p>
        </p:txBody>
      </p:sp>
      <p:sp>
        <p:nvSpPr>
          <p:cNvPr id="162" name="Shape 162"/>
          <p:cNvSpPr/>
          <p:nvPr/>
        </p:nvSpPr>
        <p:spPr>
          <a:xfrm>
            <a:off x="2798505" y="2257201"/>
            <a:ext cx="4877800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2100">
                <a:latin typeface="Harabara Mais LtIt"/>
                <a:ea typeface="Harabara Mais LtIt"/>
                <a:cs typeface="Harabara Mais LtIt"/>
                <a:sym typeface="Harabara Mais LtIt"/>
              </a:defRPr>
            </a:lvl1pPr>
          </a:lstStyle>
          <a:p>
            <a:pPr lvl="0">
              <a:defRPr sz="1800"/>
            </a:pPr>
            <a:r>
              <a:rPr sz="2100"/>
              <a:t>of people trust recommendations from friends and family, over all other forms of marketing</a:t>
            </a:r>
          </a:p>
        </p:txBody>
      </p:sp>
      <p:sp>
        <p:nvSpPr>
          <p:cNvPr id="163" name="Shape 163"/>
          <p:cNvSpPr/>
          <p:nvPr/>
        </p:nvSpPr>
        <p:spPr>
          <a:xfrm>
            <a:off x="1118086" y="4752416"/>
            <a:ext cx="4877801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200">
                <a:latin typeface="Harabara Mais LtIt"/>
                <a:ea typeface="Harabara Mais LtIt"/>
                <a:cs typeface="Harabara Mais LtIt"/>
                <a:sym typeface="Harabara Mais LtIt"/>
              </a:defRPr>
            </a:lvl1pPr>
          </a:lstStyle>
          <a:p>
            <a:pPr lvl="0">
              <a:defRPr sz="1800"/>
            </a:pPr>
            <a:r>
              <a:rPr sz="2200"/>
              <a:t>of consumers are more likely to buy a new product when learning about it from friends or family.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title"/>
          </p:nvPr>
        </p:nvSpPr>
        <p:spPr>
          <a:xfrm>
            <a:off x="227684" y="252339"/>
            <a:ext cx="8549642" cy="757131"/>
          </a:xfrm>
          <a:prstGeom prst="rect">
            <a:avLst/>
          </a:prstGeom>
        </p:spPr>
        <p:txBody>
          <a:bodyPr/>
          <a:lstStyle>
            <a:lvl1pPr defTabSz="905255">
              <a:defRPr sz="4752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752">
                <a:solidFill>
                  <a:srgbClr val="FFFFFF"/>
                </a:solidFill>
              </a:rPr>
              <a:t>Overview</a:t>
            </a:r>
          </a:p>
        </p:txBody>
      </p:sp>
      <p:pic>
        <p:nvPicPr>
          <p:cNvPr id="60" name="briefcase_business_case_portfolio_management_equipment_suitcase_work_bag_manage_finance_flat_design_icon-51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967" y="4569032"/>
            <a:ext cx="913415" cy="913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Icon - How We Do I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967" y="3500339"/>
            <a:ext cx="913415" cy="913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magic_trick_focus_wand_hand_illusion_flat_icon_symbol-512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7909" y="2457035"/>
            <a:ext cx="913415" cy="913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rocket-big@2x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3578" y="5724132"/>
            <a:ext cx="915694" cy="913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search-icon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7909" y="1276545"/>
            <a:ext cx="913415" cy="913415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/>
          <p:nvPr/>
        </p:nvSpPr>
        <p:spPr>
          <a:xfrm>
            <a:off x="1360406" y="1574165"/>
            <a:ext cx="2458528" cy="966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900">
                <a:latin typeface="Harabara Mais Light"/>
                <a:ea typeface="Harabara Mais Light"/>
                <a:cs typeface="Harabara Mais Light"/>
                <a:sym typeface="Harabara Mais Light"/>
              </a:defRPr>
            </a:lvl1pPr>
          </a:lstStyle>
          <a:p>
            <a:pPr lvl="0">
              <a:defRPr sz="1800"/>
            </a:pPr>
            <a:r>
              <a:rPr sz="2900"/>
              <a:t>What? Why?</a:t>
            </a:r>
            <a:endParaRPr sz="2900"/>
          </a:p>
        </p:txBody>
      </p:sp>
      <p:sp>
        <p:nvSpPr>
          <p:cNvPr id="66" name="Shape 66"/>
          <p:cNvSpPr/>
          <p:nvPr/>
        </p:nvSpPr>
        <p:spPr>
          <a:xfrm>
            <a:off x="1555831" y="2671172"/>
            <a:ext cx="110473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900">
                <a:latin typeface="Harabara Mais Light"/>
                <a:ea typeface="Harabara Mais Light"/>
                <a:cs typeface="Harabara Mais Light"/>
                <a:sym typeface="Harabara Mais Light"/>
              </a:defRPr>
            </a:lvl1pPr>
          </a:lstStyle>
          <a:p>
            <a:pPr lvl="0">
              <a:defRPr sz="1800"/>
            </a:pPr>
            <a:r>
              <a:rPr sz="2900"/>
              <a:t>Demo</a:t>
            </a:r>
          </a:p>
        </p:txBody>
      </p:sp>
      <p:sp>
        <p:nvSpPr>
          <p:cNvPr id="67" name="Shape 67"/>
          <p:cNvSpPr/>
          <p:nvPr/>
        </p:nvSpPr>
        <p:spPr>
          <a:xfrm>
            <a:off x="1479495" y="3714476"/>
            <a:ext cx="3365610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900">
                <a:latin typeface="Harabara Mais Light"/>
                <a:ea typeface="Harabara Mais Light"/>
                <a:cs typeface="Harabara Mais Light"/>
                <a:sym typeface="Harabara Mais Light"/>
              </a:defRPr>
            </a:lvl1pPr>
          </a:lstStyle>
          <a:p>
            <a:pPr lvl="0">
              <a:defRPr sz="1800"/>
            </a:pPr>
            <a:r>
              <a:rPr sz="2900"/>
              <a:t>How does it work?</a:t>
            </a:r>
          </a:p>
        </p:txBody>
      </p:sp>
      <p:sp>
        <p:nvSpPr>
          <p:cNvPr id="68" name="Shape 68"/>
          <p:cNvSpPr/>
          <p:nvPr/>
        </p:nvSpPr>
        <p:spPr>
          <a:xfrm>
            <a:off x="1501435" y="4818014"/>
            <a:ext cx="3054857" cy="966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900">
                <a:latin typeface="Harabara Mais Light"/>
                <a:ea typeface="Harabara Mais Light"/>
                <a:cs typeface="Harabara Mais Light"/>
                <a:sym typeface="Harabara Mais Light"/>
              </a:defRPr>
            </a:lvl1pPr>
          </a:lstStyle>
          <a:p>
            <a:pPr lvl="0">
              <a:defRPr sz="1800"/>
            </a:pPr>
            <a:r>
              <a:rPr sz="2900"/>
              <a:t>Business Needs</a:t>
            </a:r>
            <a:endParaRPr sz="2900"/>
          </a:p>
        </p:txBody>
      </p:sp>
      <p:sp>
        <p:nvSpPr>
          <p:cNvPr id="69" name="Shape 69"/>
          <p:cNvSpPr/>
          <p:nvPr/>
        </p:nvSpPr>
        <p:spPr>
          <a:xfrm>
            <a:off x="1520944" y="5938269"/>
            <a:ext cx="1174512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900">
                <a:latin typeface="Harabara Mais Light"/>
                <a:ea typeface="Harabara Mais Light"/>
                <a:cs typeface="Harabara Mais Light"/>
                <a:sym typeface="Harabara Mais Light"/>
              </a:defRPr>
            </a:lvl1pPr>
          </a:lstStyle>
          <a:p>
            <a:pPr lvl="0">
              <a:defRPr sz="1800"/>
            </a:pPr>
            <a:r>
              <a:rPr sz="2900"/>
              <a:t>Future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1181567" y="805820"/>
            <a:ext cx="6381570" cy="5875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D704A"/>
          </a:solidFill>
          <a:ln w="6350">
            <a:solidFill>
              <a:srgbClr val="F19401"/>
            </a:solidFill>
            <a:miter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66" name="Shape 166"/>
          <p:cNvSpPr/>
          <p:nvPr/>
        </p:nvSpPr>
        <p:spPr>
          <a:xfrm>
            <a:off x="826797" y="1768475"/>
            <a:ext cx="2180788" cy="22553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4E6E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7" name="Shape 167"/>
          <p:cNvSpPr/>
          <p:nvPr/>
        </p:nvSpPr>
        <p:spPr>
          <a:xfrm>
            <a:off x="987115" y="1913561"/>
            <a:ext cx="1860152" cy="1965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68" name="Shape 168"/>
          <p:cNvSpPr/>
          <p:nvPr/>
        </p:nvSpPr>
        <p:spPr>
          <a:xfrm>
            <a:off x="1054202" y="1958980"/>
            <a:ext cx="1725978" cy="1874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7CDCC"/>
          </a:solidFill>
          <a:ln w="1905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9" name="Shape 169"/>
          <p:cNvSpPr/>
          <p:nvPr/>
        </p:nvSpPr>
        <p:spPr>
          <a:xfrm>
            <a:off x="1489627" y="2984311"/>
            <a:ext cx="855128" cy="761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/>
            <a:r>
              <a:rPr sz="4000">
                <a:solidFill>
                  <a:srgbClr val="FFFFFF"/>
                </a:solidFill>
              </a:rPr>
              <a:t>35</a:t>
            </a:r>
            <a:r>
              <a:rPr baseline="65384" sz="2600">
                <a:solidFill>
                  <a:srgbClr val="FFFFFF"/>
                </a:solidFill>
              </a:rPr>
              <a:t>%</a:t>
            </a:r>
          </a:p>
        </p:txBody>
      </p:sp>
      <p:sp>
        <p:nvSpPr>
          <p:cNvPr id="170" name="Shape 170"/>
          <p:cNvSpPr/>
          <p:nvPr/>
        </p:nvSpPr>
        <p:spPr>
          <a:xfrm>
            <a:off x="3062899" y="2260299"/>
            <a:ext cx="1233399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2600">
                <a:solidFill>
                  <a:srgbClr val="FFFFFF"/>
                </a:solidFill>
                <a:latin typeface="Harabara Mais Light"/>
                <a:ea typeface="Harabara Mais Light"/>
                <a:cs typeface="Harabara Mais Light"/>
                <a:sym typeface="Harabara Mai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&gt; 15hrs</a:t>
            </a:r>
          </a:p>
        </p:txBody>
      </p:sp>
      <p:sp>
        <p:nvSpPr>
          <p:cNvPr id="171" name="Shape 171"/>
          <p:cNvSpPr/>
          <p:nvPr/>
        </p:nvSpPr>
        <p:spPr>
          <a:xfrm>
            <a:off x="6000923" y="3428089"/>
            <a:ext cx="2180788" cy="2255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4E6E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2" name="Shape 172"/>
          <p:cNvSpPr/>
          <p:nvPr/>
        </p:nvSpPr>
        <p:spPr>
          <a:xfrm>
            <a:off x="6161241" y="3573175"/>
            <a:ext cx="1860152" cy="1965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73" name="Shape 173"/>
          <p:cNvSpPr/>
          <p:nvPr/>
        </p:nvSpPr>
        <p:spPr>
          <a:xfrm>
            <a:off x="6228328" y="3618593"/>
            <a:ext cx="1725978" cy="1874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76D6FF"/>
          </a:solidFill>
          <a:ln w="1905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4" name="Shape 174"/>
          <p:cNvSpPr/>
          <p:nvPr/>
        </p:nvSpPr>
        <p:spPr>
          <a:xfrm>
            <a:off x="6414180" y="3617454"/>
            <a:ext cx="1354274" cy="324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6" fill="norm" stroke="1" extrusionOk="0">
                <a:moveTo>
                  <a:pt x="0" y="19678"/>
                </a:moveTo>
                <a:lnTo>
                  <a:pt x="21600" y="21526"/>
                </a:lnTo>
                <a:cubicBezTo>
                  <a:pt x="21029" y="16895"/>
                  <a:pt x="20088" y="12700"/>
                  <a:pt x="18850" y="9266"/>
                </a:cubicBezTo>
                <a:cubicBezTo>
                  <a:pt x="16682" y="3258"/>
                  <a:pt x="13760" y="-74"/>
                  <a:pt x="10724" y="1"/>
                </a:cubicBezTo>
                <a:cubicBezTo>
                  <a:pt x="8369" y="215"/>
                  <a:pt x="6084" y="2327"/>
                  <a:pt x="4139" y="6087"/>
                </a:cubicBezTo>
                <a:cubicBezTo>
                  <a:pt x="2364" y="9520"/>
                  <a:pt x="937" y="14205"/>
                  <a:pt x="0" y="1967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75" name="Shape 175"/>
          <p:cNvSpPr/>
          <p:nvPr/>
        </p:nvSpPr>
        <p:spPr>
          <a:xfrm>
            <a:off x="1035403" y="1933044"/>
            <a:ext cx="1745027" cy="1101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6" h="21252" fill="norm" stroke="1" extrusionOk="0">
                <a:moveTo>
                  <a:pt x="258" y="20800"/>
                </a:moveTo>
                <a:lnTo>
                  <a:pt x="20575" y="21252"/>
                </a:lnTo>
                <a:cubicBezTo>
                  <a:pt x="21194" y="16507"/>
                  <a:pt x="20607" y="11543"/>
                  <a:pt x="18956" y="7556"/>
                </a:cubicBezTo>
                <a:cubicBezTo>
                  <a:pt x="17094" y="3058"/>
                  <a:pt x="14089" y="278"/>
                  <a:pt x="10832" y="38"/>
                </a:cubicBezTo>
                <a:cubicBezTo>
                  <a:pt x="7383" y="-348"/>
                  <a:pt x="4053" y="2235"/>
                  <a:pt x="1990" y="6896"/>
                </a:cubicBezTo>
                <a:cubicBezTo>
                  <a:pt x="227" y="10880"/>
                  <a:pt x="-406" y="15963"/>
                  <a:pt x="258" y="2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76" name="Shape 176"/>
          <p:cNvSpPr/>
          <p:nvPr/>
        </p:nvSpPr>
        <p:spPr>
          <a:xfrm>
            <a:off x="6218803" y="3621053"/>
            <a:ext cx="1745027" cy="12448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6" h="21252" fill="norm" stroke="1" extrusionOk="0">
                <a:moveTo>
                  <a:pt x="258" y="20800"/>
                </a:moveTo>
                <a:lnTo>
                  <a:pt x="20575" y="21252"/>
                </a:lnTo>
                <a:cubicBezTo>
                  <a:pt x="21194" y="16507"/>
                  <a:pt x="20607" y="11543"/>
                  <a:pt x="18956" y="7556"/>
                </a:cubicBezTo>
                <a:cubicBezTo>
                  <a:pt x="17094" y="3058"/>
                  <a:pt x="14089" y="278"/>
                  <a:pt x="10832" y="38"/>
                </a:cubicBezTo>
                <a:cubicBezTo>
                  <a:pt x="7383" y="-348"/>
                  <a:pt x="4053" y="2235"/>
                  <a:pt x="1990" y="6896"/>
                </a:cubicBezTo>
                <a:cubicBezTo>
                  <a:pt x="227" y="10880"/>
                  <a:pt x="-406" y="15963"/>
                  <a:pt x="258" y="2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77" name="Shape 177"/>
          <p:cNvSpPr/>
          <p:nvPr/>
        </p:nvSpPr>
        <p:spPr>
          <a:xfrm>
            <a:off x="6764124" y="4741885"/>
            <a:ext cx="855128" cy="761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/>
            <a:r>
              <a:rPr sz="4000">
                <a:solidFill>
                  <a:srgbClr val="FFFFFF"/>
                </a:solidFill>
              </a:rPr>
              <a:t>22</a:t>
            </a:r>
            <a:r>
              <a:rPr baseline="65384" sz="2600">
                <a:solidFill>
                  <a:srgbClr val="FFFFFF"/>
                </a:solidFill>
              </a:rPr>
              <a:t>%</a:t>
            </a:r>
          </a:p>
        </p:txBody>
      </p:sp>
      <p:sp>
        <p:nvSpPr>
          <p:cNvPr id="178" name="Shape 178"/>
          <p:cNvSpPr/>
          <p:nvPr/>
        </p:nvSpPr>
        <p:spPr>
          <a:xfrm>
            <a:off x="7311869" y="3869094"/>
            <a:ext cx="590551" cy="748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79" name="146-12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8446" y="3045467"/>
            <a:ext cx="991934" cy="991934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180"/>
          <p:cNvSpPr/>
          <p:nvPr/>
        </p:nvSpPr>
        <p:spPr>
          <a:xfrm>
            <a:off x="4362206" y="4438799"/>
            <a:ext cx="1535868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600">
                <a:solidFill>
                  <a:srgbClr val="FFFFFF"/>
                </a:solidFill>
                <a:latin typeface="Harabara Mais Light"/>
                <a:ea typeface="Harabara Mais Light"/>
                <a:cs typeface="Harabara Mais Light"/>
                <a:sym typeface="Harabara Mai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&gt; 3 days</a:t>
            </a:r>
          </a:p>
        </p:txBody>
      </p:sp>
      <p:sp>
        <p:nvSpPr>
          <p:cNvPr id="181" name="Shape 181"/>
          <p:cNvSpPr/>
          <p:nvPr/>
        </p:nvSpPr>
        <p:spPr>
          <a:xfrm>
            <a:off x="1103213" y="265430"/>
            <a:ext cx="6538278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2800">
                <a:solidFill>
                  <a:srgbClr val="FFFFFF"/>
                </a:solidFill>
                <a:latin typeface="Harabara Mais Light"/>
                <a:ea typeface="Harabara Mais Light"/>
                <a:cs typeface="Harabara Mais Light"/>
                <a:sym typeface="Harabara Mai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Time Taken to complete the purchase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B0092_Home_Top-Banner_Mens_19112015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0261" y="1232801"/>
            <a:ext cx="10060780" cy="59107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B0093_Home_Top-Banner_Women_19112015.jpg"/>
          <p:cNvPicPr/>
          <p:nvPr/>
        </p:nvPicPr>
        <p:blipFill>
          <a:blip r:embed="rId3">
            <a:extLst/>
          </a:blip>
          <a:srcRect l="0" t="939" r="34131" b="1440"/>
          <a:stretch>
            <a:fillRect/>
          </a:stretch>
        </p:blipFill>
        <p:spPr>
          <a:xfrm>
            <a:off x="-1645242" y="1225370"/>
            <a:ext cx="6525933" cy="5682173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hape 185"/>
          <p:cNvSpPr/>
          <p:nvPr/>
        </p:nvSpPr>
        <p:spPr>
          <a:xfrm>
            <a:off x="3265587" y="4329348"/>
            <a:ext cx="5115943" cy="1270001"/>
          </a:xfrm>
          <a:prstGeom prst="roundRect">
            <a:avLst>
              <a:gd name="adj" fmla="val 15000"/>
            </a:avLst>
          </a:prstGeom>
          <a:solidFill>
            <a:srgbClr val="033648"/>
          </a:solidFill>
          <a:ln w="12700">
            <a:solidFill>
              <a:srgbClr val="087742"/>
            </a:solidFill>
            <a:miter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6" name="Shape 186"/>
          <p:cNvSpPr/>
          <p:nvPr/>
        </p:nvSpPr>
        <p:spPr>
          <a:xfrm>
            <a:off x="3491232" y="4480478"/>
            <a:ext cx="4877800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100">
                <a:solidFill>
                  <a:srgbClr val="FFFFFF"/>
                </a:solidFill>
                <a:latin typeface="Harabara Mais LtIt"/>
                <a:ea typeface="Harabara Mais LtIt"/>
                <a:cs typeface="Harabara Mais LtIt"/>
                <a:sym typeface="Harabara Mais LtI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FFFFFF"/>
                </a:solidFill>
              </a:rPr>
              <a:t>Websites with Images get 94% more total view &amp; attracts customer of every age.</a:t>
            </a:r>
          </a:p>
        </p:txBody>
      </p:sp>
      <p:sp>
        <p:nvSpPr>
          <p:cNvPr id="187" name="Shape 187"/>
          <p:cNvSpPr/>
          <p:nvPr/>
        </p:nvSpPr>
        <p:spPr>
          <a:xfrm>
            <a:off x="1247748" y="3836692"/>
            <a:ext cx="2180788" cy="2255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4E6E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408066" y="3981777"/>
            <a:ext cx="1860152" cy="1965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189" name="Shape 189"/>
          <p:cNvSpPr/>
          <p:nvPr/>
        </p:nvSpPr>
        <p:spPr>
          <a:xfrm>
            <a:off x="1475153" y="4027196"/>
            <a:ext cx="1725978" cy="18743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A979C"/>
          </a:solidFill>
          <a:ln w="1905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0" name="Shape 190"/>
          <p:cNvSpPr/>
          <p:nvPr/>
        </p:nvSpPr>
        <p:spPr>
          <a:xfrm>
            <a:off x="1661005" y="4026057"/>
            <a:ext cx="1354274" cy="3241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6" fill="norm" stroke="1" extrusionOk="0">
                <a:moveTo>
                  <a:pt x="0" y="19678"/>
                </a:moveTo>
                <a:lnTo>
                  <a:pt x="21600" y="21526"/>
                </a:lnTo>
                <a:cubicBezTo>
                  <a:pt x="21029" y="16895"/>
                  <a:pt x="20088" y="12700"/>
                  <a:pt x="18850" y="9266"/>
                </a:cubicBezTo>
                <a:cubicBezTo>
                  <a:pt x="16682" y="3258"/>
                  <a:pt x="13760" y="-74"/>
                  <a:pt x="10724" y="1"/>
                </a:cubicBezTo>
                <a:cubicBezTo>
                  <a:pt x="8369" y="215"/>
                  <a:pt x="6084" y="2327"/>
                  <a:pt x="4139" y="6087"/>
                </a:cubicBezTo>
                <a:cubicBezTo>
                  <a:pt x="2364" y="9520"/>
                  <a:pt x="937" y="14205"/>
                  <a:pt x="0" y="1967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91" name="Shape 191"/>
          <p:cNvSpPr/>
          <p:nvPr/>
        </p:nvSpPr>
        <p:spPr>
          <a:xfrm>
            <a:off x="1910578" y="4583604"/>
            <a:ext cx="855128" cy="761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/>
            <a:r>
              <a:rPr sz="4000">
                <a:solidFill>
                  <a:srgbClr val="FFFFFF"/>
                </a:solidFill>
              </a:rPr>
              <a:t>94</a:t>
            </a:r>
            <a:r>
              <a:rPr baseline="65384" sz="2600">
                <a:solidFill>
                  <a:srgbClr val="FFFFFF"/>
                </a:solidFill>
              </a:rPr>
              <a:t>%</a:t>
            </a:r>
          </a:p>
        </p:txBody>
      </p:sp>
      <p:sp>
        <p:nvSpPr>
          <p:cNvPr id="192" name="Shape 192"/>
          <p:cNvSpPr/>
          <p:nvPr>
            <p:ph type="title"/>
          </p:nvPr>
        </p:nvSpPr>
        <p:spPr>
          <a:xfrm>
            <a:off x="227684" y="252339"/>
            <a:ext cx="8549642" cy="898797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LookBook Creation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1968802" y="1634543"/>
            <a:ext cx="4910670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2500">
                <a:latin typeface="Harabara Mais Light"/>
                <a:ea typeface="Harabara Mais Light"/>
                <a:cs typeface="Harabara Mais Light"/>
                <a:sym typeface="Harabara Mais Light"/>
              </a:defRPr>
            </a:lvl1pPr>
          </a:lstStyle>
          <a:p>
            <a:pPr lvl="0">
              <a:defRPr sz="1800"/>
            </a:pPr>
            <a:r>
              <a:rPr sz="2500"/>
              <a:t>Impulse buys can be generated</a:t>
            </a:r>
          </a:p>
        </p:txBody>
      </p:sp>
      <p:sp>
        <p:nvSpPr>
          <p:cNvPr id="195" name="Shape 195"/>
          <p:cNvSpPr/>
          <p:nvPr>
            <p:ph type="title"/>
          </p:nvPr>
        </p:nvSpPr>
        <p:spPr>
          <a:xfrm>
            <a:off x="227684" y="252339"/>
            <a:ext cx="5979678" cy="576732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 algn="l" defTabSz="649223">
              <a:defRPr sz="3407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7">
                <a:solidFill>
                  <a:srgbClr val="FFFFFF"/>
                </a:solidFill>
              </a:rPr>
              <a:t>I have to have it! </a:t>
            </a:r>
          </a:p>
        </p:txBody>
      </p:sp>
      <p:pic>
        <p:nvPicPr>
          <p:cNvPr id="196" name="Impulse-buy-cartoon-263x300.gif"/>
          <p:cNvPicPr/>
          <p:nvPr/>
        </p:nvPicPr>
        <p:blipFill>
          <a:blip r:embed="rId2">
            <a:extLst/>
          </a:blip>
          <a:srcRect l="0" t="0" r="13221" b="0"/>
          <a:stretch>
            <a:fillRect/>
          </a:stretch>
        </p:blipFill>
        <p:spPr>
          <a:xfrm>
            <a:off x="2635210" y="2142904"/>
            <a:ext cx="3260255" cy="4285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651563" y="1585734"/>
            <a:ext cx="7840874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2200">
                <a:latin typeface="Harabara Mais Light"/>
                <a:ea typeface="Harabara Mais Light"/>
                <a:cs typeface="Harabara Mais Light"/>
                <a:sym typeface="Harabara Mais Light"/>
              </a:defRPr>
            </a:lvl1pPr>
          </a:lstStyle>
          <a:p>
            <a:pPr lvl="0">
              <a:defRPr sz="1800"/>
            </a:pPr>
            <a:r>
              <a:rPr sz="2200"/>
              <a:t>A distinctive selling point by offering customers shopping functions they cannot use in other online shops.</a:t>
            </a:r>
          </a:p>
        </p:txBody>
      </p:sp>
      <p:pic>
        <p:nvPicPr>
          <p:cNvPr id="199" name="1413490495-5-unconventional-ways-make-marketing-stickier-green-pencil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0966" y="2648509"/>
            <a:ext cx="6862068" cy="3856783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hape 200"/>
          <p:cNvSpPr/>
          <p:nvPr>
            <p:ph type="title"/>
          </p:nvPr>
        </p:nvSpPr>
        <p:spPr>
          <a:xfrm>
            <a:off x="227684" y="252339"/>
            <a:ext cx="5979678" cy="576732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 algn="l" defTabSz="649223">
              <a:defRPr sz="3407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7">
                <a:solidFill>
                  <a:srgbClr val="FFFFFF"/>
                </a:solidFill>
              </a:rPr>
              <a:t>Different &amp; Distinctive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54a07c78e10eaicon-plug-smal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2889" y="1208809"/>
            <a:ext cx="1224001" cy="12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denim_dress-51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33486" y="2816999"/>
            <a:ext cx="1224001" cy="12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diamond-icon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31786" y="1208809"/>
            <a:ext cx="1224001" cy="12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suitcase_travel_flat_design_travel_icon_png_suitcase_png_suitcase_icon_flat_icon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90287" y="370609"/>
            <a:ext cx="1224001" cy="122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/>
        </p:nvSpPr>
        <p:spPr>
          <a:xfrm>
            <a:off x="2494244" y="4848469"/>
            <a:ext cx="4416088" cy="1628687"/>
          </a:xfrm>
          <a:prstGeom prst="roundRect">
            <a:avLst>
              <a:gd name="adj" fmla="val 11697"/>
            </a:avLst>
          </a:prstGeom>
          <a:solidFill>
            <a:srgbClr val="E20250"/>
          </a:solidFill>
          <a:ln w="1905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7" name="Shape 207"/>
          <p:cNvSpPr/>
          <p:nvPr/>
        </p:nvSpPr>
        <p:spPr>
          <a:xfrm>
            <a:off x="3131560" y="5255142"/>
            <a:ext cx="3141456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>
                <a:solidFill>
                  <a:srgbClr val="FFFFFF"/>
                </a:solidFill>
                <a:latin typeface="Harabara Mais Light"/>
                <a:ea typeface="Harabara Mais Light"/>
                <a:cs typeface="Harabara Mais Light"/>
                <a:sym typeface="Harabara Mais Light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Every major retail vertical market segment can benefit from collaboration. </a:t>
            </a:r>
          </a:p>
        </p:txBody>
      </p:sp>
      <p:pic>
        <p:nvPicPr>
          <p:cNvPr id="208" name="8d3ad9fb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71239" y="3049276"/>
            <a:ext cx="1224001" cy="12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vector_285_03-01-512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960000" y="3049276"/>
            <a:ext cx="1224001" cy="12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xfrm>
            <a:off x="234315" y="2030136"/>
            <a:ext cx="8675370" cy="132556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WHAT CAN YOU EXPECT</a:t>
            </a:r>
            <a:br>
              <a:rPr sz="4800">
                <a:solidFill>
                  <a:srgbClr val="FFFFFF"/>
                </a:solidFill>
              </a:rPr>
            </a:br>
            <a:r>
              <a:rPr sz="4800">
                <a:solidFill>
                  <a:srgbClr val="FFFFFF"/>
                </a:solidFill>
              </a:rPr>
              <a:t>IN THE FUTURE!</a:t>
            </a:r>
          </a:p>
        </p:txBody>
      </p:sp>
      <p:pic>
        <p:nvPicPr>
          <p:cNvPr id="212" name="rocket-big@2x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2726" y="3916317"/>
            <a:ext cx="1998547" cy="1993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body" idx="1"/>
          </p:nvPr>
        </p:nvSpPr>
        <p:spPr>
          <a:xfrm>
            <a:off x="352419" y="1910762"/>
            <a:ext cx="8675371" cy="414843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Offer a ‘thank you’ incentive to friends for helping</a:t>
            </a:r>
            <a:endParaRPr sz="2800"/>
          </a:p>
          <a:p>
            <a:pPr lvl="0">
              <a:defRPr sz="1800"/>
            </a:pPr>
            <a:r>
              <a:rPr sz="2800"/>
              <a:t>Recommend Products to friends</a:t>
            </a:r>
            <a:endParaRPr sz="2800"/>
          </a:p>
          <a:p>
            <a:pPr lvl="0">
              <a:defRPr sz="1800"/>
            </a:pPr>
            <a:r>
              <a:rPr sz="2800"/>
              <a:t>Prioritize Product Reviews based on friend list</a:t>
            </a:r>
            <a:endParaRPr sz="2800"/>
          </a:p>
          <a:p>
            <a:pPr lvl="0">
              <a:defRPr sz="1800"/>
            </a:pPr>
            <a:r>
              <a:rPr sz="2800"/>
              <a:t>Share Cart</a:t>
            </a:r>
            <a:endParaRPr sz="2800"/>
          </a:p>
          <a:p>
            <a:pPr lvl="0">
              <a:defRPr sz="1800"/>
            </a:pPr>
            <a:r>
              <a:rPr sz="2800"/>
              <a:t>Offers on Newlooks</a:t>
            </a:r>
            <a:endParaRPr sz="2800"/>
          </a:p>
          <a:p>
            <a:pPr lvl="0">
              <a:defRPr sz="1800"/>
            </a:pPr>
            <a:r>
              <a:rPr sz="2800"/>
              <a:t>Sentiment Analysis</a:t>
            </a:r>
          </a:p>
        </p:txBody>
      </p:sp>
      <p:sp>
        <p:nvSpPr>
          <p:cNvPr id="215" name="Shape 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Future Extensions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ecommerc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5859" y="812105"/>
            <a:ext cx="5552155" cy="4157326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hape 218"/>
          <p:cNvSpPr/>
          <p:nvPr/>
        </p:nvSpPr>
        <p:spPr>
          <a:xfrm>
            <a:off x="167838" y="5000830"/>
            <a:ext cx="8808324" cy="1270001"/>
          </a:xfrm>
          <a:prstGeom prst="roundRect">
            <a:avLst>
              <a:gd name="adj" fmla="val 15000"/>
            </a:avLst>
          </a:prstGeom>
          <a:solidFill>
            <a:srgbClr val="EF9325"/>
          </a:solidFill>
          <a:ln w="19050">
            <a:solidFill>
              <a:srgbClr val="FFFFFF"/>
            </a:solidFill>
            <a:miter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9" name="Shape 219"/>
          <p:cNvSpPr/>
          <p:nvPr/>
        </p:nvSpPr>
        <p:spPr>
          <a:xfrm>
            <a:off x="475403" y="5361510"/>
            <a:ext cx="8370456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e-commerce is a business, e-shopping is an Emotion.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tumblr_muz9fvUr9f1s9ss8ko1_500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97000" y="1035050"/>
            <a:ext cx="6350000" cy="3568700"/>
          </a:xfrm>
          <a:prstGeom prst="rect">
            <a:avLst/>
          </a:prstGeom>
        </p:spPr>
      </p:pic>
      <p:sp>
        <p:nvSpPr>
          <p:cNvPr id="72" name="Shape 72"/>
          <p:cNvSpPr/>
          <p:nvPr/>
        </p:nvSpPr>
        <p:spPr>
          <a:xfrm>
            <a:off x="708193" y="5131683"/>
            <a:ext cx="772761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000">
                <a:latin typeface="Harabara Mais Light"/>
                <a:ea typeface="Harabara Mais Light"/>
                <a:cs typeface="Harabara Mais Light"/>
                <a:sym typeface="Harabara Mais Light"/>
              </a:defRPr>
            </a:lvl1pPr>
          </a:lstStyle>
          <a:p>
            <a:pPr lvl="0">
              <a:defRPr sz="1800"/>
            </a:pPr>
            <a:r>
              <a:rPr sz="2000"/>
              <a:t>”Shopping” the very reminds us of going out with friends/family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7" fill="hold" display="0">
                  <p:stCondLst>
                    <p:cond delay="indefinite"/>
                  </p:stCondLst>
                </p:cTn>
                <p:tgtEl>
                  <p:spTgt spid="7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1342418" y="5538083"/>
            <a:ext cx="683018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2000">
                <a:latin typeface="Harabara Mais Light"/>
                <a:ea typeface="Harabara Mais Light"/>
                <a:cs typeface="Harabara Mais Light"/>
                <a:sym typeface="Harabara Mais Light"/>
              </a:defRPr>
            </a:lvl1pPr>
          </a:lstStyle>
          <a:p>
            <a:pPr lvl="0">
              <a:defRPr sz="1800"/>
            </a:pPr>
            <a:r>
              <a:rPr sz="2000"/>
              <a:t>No friends to help into making the ‘this or that’ decision</a:t>
            </a:r>
          </a:p>
        </p:txBody>
      </p:sp>
      <p:pic>
        <p:nvPicPr>
          <p:cNvPr id="75" name="144792043212070 (1)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1525" y="1745326"/>
            <a:ext cx="5700950" cy="3206784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/>
          <p:nvPr/>
        </p:nvSpPr>
        <p:spPr>
          <a:xfrm>
            <a:off x="2414191" y="363080"/>
            <a:ext cx="468663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26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Online Shopping - Solo Experience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1327566" y="5483176"/>
            <a:ext cx="6871703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lvl="0"/>
            <a:r>
              <a:rPr sz="3000">
                <a:latin typeface="Harabara Mais Light"/>
                <a:ea typeface="Harabara Mais Light"/>
                <a:cs typeface="Harabara Mais Light"/>
                <a:sym typeface="Harabara Mais Light"/>
              </a:rPr>
              <a:t>If it is not </a:t>
            </a:r>
            <a:r>
              <a:rPr b="1" sz="3500">
                <a:latin typeface="Harabara Mais Light"/>
                <a:ea typeface="Harabara Mais Light"/>
                <a:cs typeface="Harabara Mais Light"/>
                <a:sym typeface="Harabara Mais Light"/>
              </a:rPr>
              <a:t>social</a:t>
            </a:r>
            <a:r>
              <a:rPr sz="3000">
                <a:latin typeface="Harabara Mais Light"/>
                <a:ea typeface="Harabara Mais Light"/>
                <a:cs typeface="Harabara Mais Light"/>
                <a:sym typeface="Harabara Mais Light"/>
              </a:rPr>
              <a:t>, it is not </a:t>
            </a:r>
            <a:r>
              <a:rPr b="1" sz="3400">
                <a:latin typeface="Harabara Mais Light"/>
                <a:ea typeface="Harabara Mais Light"/>
                <a:cs typeface="Harabara Mais Light"/>
                <a:sym typeface="Harabara Mais Light"/>
              </a:rPr>
              <a:t>Shopping</a:t>
            </a:r>
            <a:r>
              <a:rPr sz="3000">
                <a:latin typeface="Harabara Mais Light"/>
                <a:ea typeface="Harabara Mais Light"/>
                <a:cs typeface="Harabara Mais Light"/>
                <a:sym typeface="Harabara Mais Light"/>
              </a:rPr>
              <a:t>!</a:t>
            </a:r>
          </a:p>
        </p:txBody>
      </p:sp>
      <p:sp>
        <p:nvSpPr>
          <p:cNvPr id="79" name="Shape 79"/>
          <p:cNvSpPr/>
          <p:nvPr/>
        </p:nvSpPr>
        <p:spPr>
          <a:xfrm>
            <a:off x="821660" y="4446054"/>
            <a:ext cx="5301628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lvl="0"/>
            <a:r>
              <a:rPr sz="2000" u="sng">
                <a:solidFill>
                  <a:srgbClr val="008F00"/>
                </a:solidFill>
                <a:latin typeface="Harabara Mais Light"/>
                <a:ea typeface="Harabara Mais Light"/>
                <a:cs typeface="Harabara Mais Light"/>
                <a:sym typeface="Harabara Mais Light"/>
              </a:rPr>
              <a:t>Friends and Family</a:t>
            </a:r>
            <a:r>
              <a:rPr>
                <a:latin typeface="Harabara Mais Light"/>
                <a:ea typeface="Harabara Mais Light"/>
                <a:cs typeface="Harabara Mais Light"/>
                <a:sym typeface="Harabara Mais Light"/>
              </a:rPr>
              <a:t> - influential resources for making buying decisions</a:t>
            </a:r>
          </a:p>
        </p:txBody>
      </p:sp>
      <p:pic>
        <p:nvPicPr>
          <p:cNvPr id="80" name="Best friends shopping_0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9616" y="644443"/>
            <a:ext cx="6986743" cy="3629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large_group_people_users-51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89594" y="3601273"/>
            <a:ext cx="1606613" cy="16066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title"/>
          </p:nvPr>
        </p:nvSpPr>
        <p:spPr>
          <a:xfrm>
            <a:off x="1001656" y="2414525"/>
            <a:ext cx="7886701" cy="132556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algn="l">
              <a:lnSpc>
                <a:spcPct val="100000"/>
              </a:lnSpc>
              <a:defRPr sz="2500">
                <a:latin typeface="Harabara Mais Bold"/>
                <a:ea typeface="Harabara Mais Bold"/>
                <a:cs typeface="Harabara Mais Bold"/>
                <a:sym typeface="Harabara Mais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Replicate the social experience by creating collaborative, accessible shopping environments.</a:t>
            </a:r>
          </a:p>
        </p:txBody>
      </p:sp>
      <p:pic>
        <p:nvPicPr>
          <p:cNvPr id="84" name="key_protection_lock_security_access_forbidden_safe_secure_private_red_alert_password_protect_admin_safety_unlock_system_flat_design_icon-51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7341" y="3972102"/>
            <a:ext cx="1810499" cy="1810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body" idx="1"/>
          </p:nvPr>
        </p:nvSpPr>
        <p:spPr>
          <a:xfrm>
            <a:off x="234315" y="1954762"/>
            <a:ext cx="8675370" cy="391086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>
                <a:latin typeface="Harabara Mais Light"/>
                <a:ea typeface="Harabara Mais Light"/>
                <a:cs typeface="Harabara Mais Light"/>
                <a:sym typeface="Harabara Mais Light"/>
              </a:rPr>
              <a:t>The ability to privately invite people they trust to "shop with them online;”</a:t>
            </a:r>
            <a:endParaRPr sz="2200">
              <a:latin typeface="Harabara Mais Light"/>
              <a:ea typeface="Harabara Mais Light"/>
              <a:cs typeface="Harabara Mais Light"/>
              <a:sym typeface="Harabara Mais Light"/>
            </a:endParaRPr>
          </a:p>
          <a:p>
            <a:pPr lvl="0">
              <a:defRPr sz="1800"/>
            </a:pPr>
            <a:endParaRPr sz="2200">
              <a:latin typeface="Harabara Mais Light"/>
              <a:ea typeface="Harabara Mais Light"/>
              <a:cs typeface="Harabara Mais Light"/>
              <a:sym typeface="Harabara Mais Light"/>
            </a:endParaRPr>
          </a:p>
          <a:p>
            <a:pPr lvl="0">
              <a:defRPr sz="1800"/>
            </a:pPr>
            <a:r>
              <a:rPr sz="2200">
                <a:latin typeface="Harabara Mais Light"/>
                <a:ea typeface="Harabara Mais Light"/>
                <a:cs typeface="Harabara Mais Light"/>
                <a:sym typeface="Harabara Mais Light"/>
              </a:rPr>
              <a:t>To be able to shop side-by-side as if they were together looking at the same products at the same time, but with the freedom to "roam the store" separately;</a:t>
            </a:r>
            <a:endParaRPr sz="2200">
              <a:latin typeface="Harabara Mais Light"/>
              <a:ea typeface="Harabara Mais Light"/>
              <a:cs typeface="Harabara Mais Light"/>
              <a:sym typeface="Harabara Mais Light"/>
            </a:endParaRPr>
          </a:p>
          <a:p>
            <a:pPr lvl="0">
              <a:defRPr sz="1800"/>
            </a:pPr>
            <a:endParaRPr sz="2200">
              <a:latin typeface="Harabara Mais Light"/>
              <a:ea typeface="Harabara Mais Light"/>
              <a:cs typeface="Harabara Mais Light"/>
              <a:sym typeface="Harabara Mais Light"/>
            </a:endParaRPr>
          </a:p>
          <a:p>
            <a:pPr lvl="0">
              <a:defRPr sz="1800"/>
            </a:pPr>
            <a:r>
              <a:rPr sz="2200">
                <a:latin typeface="Harabara Mais Light"/>
                <a:ea typeface="Harabara Mais Light"/>
                <a:cs typeface="Harabara Mais Light"/>
                <a:sym typeface="Harabara Mais Light"/>
              </a:rPr>
              <a:t>To be able to collaborate in real time and also asynchronously</a:t>
            </a:r>
          </a:p>
        </p:txBody>
      </p:sp>
      <p:sp>
        <p:nvSpPr>
          <p:cNvPr id="87" name="Shape 87"/>
          <p:cNvSpPr/>
          <p:nvPr>
            <p:ph type="title"/>
          </p:nvPr>
        </p:nvSpPr>
        <p:spPr>
          <a:xfrm>
            <a:off x="227684" y="252339"/>
            <a:ext cx="8549642" cy="898797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What e-shoppers want?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C-Shopping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idx="1"/>
          </p:nvPr>
        </p:nvSpPr>
        <p:spPr>
          <a:xfrm>
            <a:off x="267160" y="1398965"/>
            <a:ext cx="8675371" cy="475836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>
                <a:latin typeface="Harabara Mais Light"/>
                <a:ea typeface="Harabara Mais Light"/>
                <a:cs typeface="Harabara Mais Light"/>
                <a:sym typeface="Harabara Mais Light"/>
              </a:rPr>
              <a:t>Real-time social web shopping</a:t>
            </a:r>
            <a:endParaRPr sz="2800">
              <a:latin typeface="Harabara Mais Light"/>
              <a:ea typeface="Harabara Mais Light"/>
              <a:cs typeface="Harabara Mais Light"/>
              <a:sym typeface="Harabara Mais Light"/>
            </a:endParaRPr>
          </a:p>
          <a:p>
            <a:pPr lvl="0">
              <a:defRPr sz="1800"/>
            </a:pPr>
            <a:endParaRPr sz="2800">
              <a:latin typeface="Harabara Mais Light"/>
              <a:ea typeface="Harabara Mais Light"/>
              <a:cs typeface="Harabara Mais Light"/>
              <a:sym typeface="Harabara Mais Light"/>
            </a:endParaRPr>
          </a:p>
          <a:p>
            <a:pPr lvl="0">
              <a:defRPr sz="1800"/>
            </a:pPr>
            <a:r>
              <a:rPr sz="2800">
                <a:latin typeface="Harabara Mais Light"/>
                <a:ea typeface="Harabara Mais Light"/>
                <a:cs typeface="Harabara Mais Light"/>
                <a:sym typeface="Harabara Mais Light"/>
              </a:rPr>
              <a:t>a Convenient and Collaborative Shopping env</a:t>
            </a:r>
            <a:endParaRPr sz="2800">
              <a:latin typeface="Harabara Mais Light"/>
              <a:ea typeface="Harabara Mais Light"/>
              <a:cs typeface="Harabara Mais Light"/>
              <a:sym typeface="Harabara Mais Light"/>
            </a:endParaRPr>
          </a:p>
          <a:p>
            <a:pPr lvl="0">
              <a:defRPr sz="1800"/>
            </a:pPr>
            <a:endParaRPr sz="2800">
              <a:latin typeface="Harabara Mais Light"/>
              <a:ea typeface="Harabara Mais Light"/>
              <a:cs typeface="Harabara Mais Light"/>
              <a:sym typeface="Harabara Mais Light"/>
            </a:endParaRPr>
          </a:p>
          <a:p>
            <a:pPr lvl="0">
              <a:defRPr sz="1800"/>
            </a:pPr>
            <a:r>
              <a:rPr sz="2800">
                <a:latin typeface="Harabara Mais Light"/>
                <a:ea typeface="Harabara Mais Light"/>
                <a:cs typeface="Harabara Mais Light"/>
                <a:sym typeface="Harabara Mais Light"/>
              </a:rPr>
              <a:t>Brings Social Conversations for your online store</a:t>
            </a:r>
            <a:endParaRPr sz="2800">
              <a:latin typeface="Harabara Mais Light"/>
              <a:ea typeface="Harabara Mais Light"/>
              <a:cs typeface="Harabara Mais Light"/>
              <a:sym typeface="Harabara Mais Light"/>
            </a:endParaRPr>
          </a:p>
          <a:p>
            <a:pPr lvl="0">
              <a:defRPr sz="1800"/>
            </a:pPr>
            <a:endParaRPr sz="2800">
              <a:latin typeface="Harabara Mais Light"/>
              <a:ea typeface="Harabara Mais Light"/>
              <a:cs typeface="Harabara Mais Light"/>
              <a:sym typeface="Harabara Mais Light"/>
            </a:endParaRPr>
          </a:p>
          <a:p>
            <a:pPr lvl="0">
              <a:defRPr sz="1800"/>
            </a:pPr>
            <a:r>
              <a:rPr sz="2800">
                <a:latin typeface="Harabara Mais Light"/>
                <a:ea typeface="Harabara Mais Light"/>
                <a:cs typeface="Harabara Mais Light"/>
                <a:sym typeface="Harabara Mais Light"/>
              </a:rPr>
              <a:t>Decide and buy</a:t>
            </a:r>
            <a:endParaRPr sz="2800">
              <a:latin typeface="Harabara Mais Light"/>
              <a:ea typeface="Harabara Mais Light"/>
              <a:cs typeface="Harabara Mais Light"/>
              <a:sym typeface="Harabara Mais Light"/>
            </a:endParaRPr>
          </a:p>
          <a:p>
            <a:pPr lvl="0">
              <a:defRPr sz="1800"/>
            </a:pPr>
            <a:endParaRPr sz="2800">
              <a:latin typeface="Harabara Mais Light"/>
              <a:ea typeface="Harabara Mais Light"/>
              <a:cs typeface="Harabara Mais Light"/>
              <a:sym typeface="Harabara Mais Light"/>
            </a:endParaRPr>
          </a:p>
          <a:p>
            <a:pPr lvl="0">
              <a:defRPr sz="1800"/>
            </a:pPr>
            <a:r>
              <a:rPr sz="2800">
                <a:latin typeface="Harabara Mais Light"/>
                <a:ea typeface="Harabara Mais Light"/>
                <a:cs typeface="Harabara Mais Light"/>
                <a:sym typeface="Harabara Mais Light"/>
              </a:rPr>
              <a:t>Mix &amp; Match - Collaborative New Look Creation</a:t>
            </a:r>
          </a:p>
        </p:txBody>
      </p:sp>
      <p:sp>
        <p:nvSpPr>
          <p:cNvPr id="92" name="Shape 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C-Shopping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0F0F0"/>
      </a:lt1>
      <a:dk2>
        <a:srgbClr val="A7A7A7"/>
      </a:dk2>
      <a:lt2>
        <a:srgbClr val="535353"/>
      </a:lt2>
      <a:accent1>
        <a:srgbClr val="039EDF"/>
      </a:accent1>
      <a:accent2>
        <a:srgbClr val="0BA35A"/>
      </a:accent2>
      <a:accent3>
        <a:srgbClr val="E20250"/>
      </a:accent3>
      <a:accent4>
        <a:srgbClr val="F19401"/>
      </a:accent4>
      <a:accent5>
        <a:srgbClr val="F0F0F0"/>
      </a:accent5>
      <a:accent6>
        <a:srgbClr val="BBBBB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39EDF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39EDF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9EDF"/>
      </a:accent1>
      <a:accent2>
        <a:srgbClr val="0BA35A"/>
      </a:accent2>
      <a:accent3>
        <a:srgbClr val="E20250"/>
      </a:accent3>
      <a:accent4>
        <a:srgbClr val="F19401"/>
      </a:accent4>
      <a:accent5>
        <a:srgbClr val="F0F0F0"/>
      </a:accent5>
      <a:accent6>
        <a:srgbClr val="BBBBB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39EDF"/>
          </a:solidFill>
          <a:prstDash val="solid"/>
          <a:miter lim="8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39EDF"/>
          </a:solidFill>
          <a:prstDash val="solid"/>
          <a:miter lim="8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